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89" r:id="rId4"/>
    <p:sldId id="267" r:id="rId5"/>
    <p:sldId id="279" r:id="rId6"/>
    <p:sldId id="268" r:id="rId7"/>
    <p:sldId id="283" r:id="rId8"/>
    <p:sldId id="269" r:id="rId9"/>
    <p:sldId id="272" r:id="rId10"/>
    <p:sldId id="275" r:id="rId11"/>
    <p:sldId id="273" r:id="rId12"/>
    <p:sldId id="274" r:id="rId13"/>
    <p:sldId id="270" r:id="rId14"/>
    <p:sldId id="276" r:id="rId15"/>
    <p:sldId id="277" r:id="rId16"/>
    <p:sldId id="280" r:id="rId17"/>
    <p:sldId id="278" r:id="rId18"/>
    <p:sldId id="281" r:id="rId19"/>
    <p:sldId id="285" r:id="rId20"/>
    <p:sldId id="286" r:id="rId21"/>
    <p:sldId id="287" r:id="rId22"/>
    <p:sldId id="288" r:id="rId23"/>
    <p:sldId id="282" r:id="rId24"/>
    <p:sldId id="284" r:id="rId25"/>
  </p:sldIdLst>
  <p:sldSz cx="10058400" cy="7772400"/>
  <p:notesSz cx="6858000" cy="9144000"/>
  <p:defaultTextStyle>
    <a:defPPr>
      <a:defRPr lang="en-US">
        <a:uFillTx/>
      </a:defRPr>
    </a:defPPr>
    <a:lvl1pPr marL="0" algn="l" defTabSz="4572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rgbClr val="000000"/>
        </a:fontRef>
        <a:schemeClr val="dk1"/>
      </a:tcTxStyle>
      <a:tcStyle>
        <a:tcBdr/>
      </a:tcStyle>
    </a:seCell>
    <a:swCell>
      <a:tcTxStyle b="on">
        <a:fontRef idx="minor">
          <a:srgbClr val="000000"/>
        </a:fontRef>
        <a:schemeClr val="dk1"/>
      </a:tcTxStyle>
      <a:tcStyle>
        <a:tcBdr/>
      </a:tcStyle>
    </a:swCell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47" autoAdjust="0"/>
    <p:restoredTop sz="86450"/>
  </p:normalViewPr>
  <p:slideViewPr>
    <p:cSldViewPr snapToGrid="0">
      <p:cViewPr varScale="1">
        <p:scale>
          <a:sx n="93" d="100"/>
          <a:sy n="93" d="100"/>
        </p:scale>
        <p:origin x="2192" y="216"/>
      </p:cViewPr>
      <p:guideLst>
        <p:guide orient="horz" pos="2448"/>
        <p:guide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368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7B738F76-9916-4463-83AF-98235947E277}" type="datetimeFigureOut">
              <a:rPr lang="en-US" smtClean="0">
                <a:uFillTx/>
              </a:rPr>
              <a:t>10/18/21</a:t>
            </a:fld>
            <a:endParaRPr lang="en-US"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F3E8AD5D-1FDE-46FA-8DE9-32257D4CDD8C}" type="datetimeFigureOut">
              <a:rPr lang="en-US" smtClean="0">
                <a:uFillTx/>
              </a:rPr>
              <a:t>10/18/21</a:t>
            </a:fld>
            <a:endParaRPr lang="en-US">
              <a:uFillTx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43000"/>
            <a:ext cx="3994150" cy="308610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91440" tIns="45720" rIns="91440" bIns="45720" rtlCol="0" anchor="ctr"/>
          <a:lstStyle/>
          <a:p>
            <a:endParaRPr lang="en-US">
              <a:uFillTx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>
                <a:uFillTx/>
              </a:rPr>
              <a:t>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4FE104F0-92FE-4338-A162-67E37969074A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199" y="563239"/>
            <a:ext cx="9148813" cy="2258026"/>
          </a:xfrm>
        </p:spPr>
        <p:txBody>
          <a:bodyPr anchor="b">
            <a:normAutofit/>
          </a:bodyPr>
          <a:lstStyle>
            <a:lvl1pPr marL="0" indent="0" algn="l">
              <a:buFont typeface="+mj-lt"/>
              <a:buNone/>
              <a:defRPr sz="3600" b="1">
                <a:solidFill>
                  <a:schemeClr val="accent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199" y="2925617"/>
            <a:ext cx="9148813" cy="18765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spcAft>
                <a:spcPts val="300"/>
              </a:spcAft>
              <a:buNone/>
              <a:defRPr sz="1200" i="1" spc="300">
                <a:uFillTx/>
              </a:defRPr>
            </a:lvl1pPr>
            <a:lvl2pPr marL="502920" indent="0" algn="ctr">
              <a:buNone/>
              <a:defRPr sz="2200">
                <a:uFillTx/>
              </a:defRPr>
            </a:lvl2pPr>
            <a:lvl3pPr marL="1005840" indent="0" algn="ctr">
              <a:buNone/>
              <a:defRPr sz="1980">
                <a:uFillTx/>
              </a:defRPr>
            </a:lvl3pPr>
            <a:lvl4pPr marL="1508760" indent="0" algn="ctr">
              <a:buNone/>
              <a:defRPr sz="1760">
                <a:uFillTx/>
              </a:defRPr>
            </a:lvl4pPr>
            <a:lvl5pPr marL="2011680" indent="0" algn="ctr">
              <a:buNone/>
              <a:defRPr sz="1760">
                <a:uFillTx/>
              </a:defRPr>
            </a:lvl5pPr>
            <a:lvl6pPr marL="2514600" indent="0" algn="ctr">
              <a:buNone/>
              <a:defRPr sz="1760">
                <a:uFillTx/>
              </a:defRPr>
            </a:lvl6pPr>
            <a:lvl7pPr marL="3017520" indent="0" algn="ctr">
              <a:buNone/>
              <a:defRPr sz="1760">
                <a:uFillTx/>
              </a:defRPr>
            </a:lvl7pPr>
            <a:lvl8pPr marL="3520440" indent="0" algn="ctr">
              <a:buNone/>
              <a:defRPr sz="1760">
                <a:uFillTx/>
              </a:defRPr>
            </a:lvl8pPr>
            <a:lvl9pPr marL="4023360" indent="0" algn="ctr">
              <a:buNone/>
              <a:defRPr sz="1760">
                <a:uFillTx/>
              </a:defRPr>
            </a:lvl9pPr>
          </a:lstStyle>
          <a:p>
            <a:r>
              <a:rPr lang="en-US" dirty="0">
                <a:uFillTx/>
              </a:rPr>
              <a:t>[MONTH] [DATE], [YEAR]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3AD27-6269-45A9-8038-A7BFF5F78EB9}" type="datetime4">
              <a:rPr lang="en-US" smtClean="0">
                <a:uFillTx/>
              </a:rPr>
              <a:t>October 18, 2021</a:t>
            </a:fld>
            <a:endParaRPr lang="en-US" dirty="0">
              <a:uFillTx/>
            </a:endParaRPr>
          </a:p>
        </p:txBody>
      </p:sp>
      <p:sp>
        <p:nvSpPr>
          <p:cNvPr id="7" name="Rectangle 6"/>
          <p:cNvSpPr>
            <a:spLocks/>
          </p:cNvSpPr>
          <p:nvPr userDrawn="1"/>
        </p:nvSpPr>
        <p:spPr>
          <a:xfrm>
            <a:off x="4114800" y="976184"/>
            <a:ext cx="2125362" cy="2718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</a:endParaRPr>
          </a:p>
        </p:txBody>
      </p:sp>
      <p:pic>
        <p:nvPicPr>
          <p:cNvPr id="6" name="Picture 5" descr="A picture containing sky  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189744" y="4906499"/>
            <a:ext cx="5924373" cy="23435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20340" y="3193144"/>
            <a:ext cx="6002555" cy="664495"/>
          </a:xfrm>
        </p:spPr>
        <p:txBody>
          <a:bodyPr anchor="b">
            <a:normAutofit/>
          </a:bodyPr>
          <a:lstStyle>
            <a:lvl1pPr marL="0" indent="0" algn="l">
              <a:buFont typeface="+mj-lt"/>
              <a:buNone/>
              <a:defRPr sz="3600" b="1">
                <a:solidFill>
                  <a:schemeClr val="accent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20340" y="3806552"/>
            <a:ext cx="6002555" cy="3551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i="1" spc="300">
                <a:uFillTx/>
              </a:defRPr>
            </a:lvl1pPr>
            <a:lvl2pPr marL="502920" indent="0" algn="ctr">
              <a:buNone/>
              <a:defRPr sz="2200">
                <a:uFillTx/>
              </a:defRPr>
            </a:lvl2pPr>
            <a:lvl3pPr marL="1005840" indent="0" algn="ctr">
              <a:buNone/>
              <a:defRPr sz="1980">
                <a:uFillTx/>
              </a:defRPr>
            </a:lvl3pPr>
            <a:lvl4pPr marL="1508760" indent="0" algn="ctr">
              <a:buNone/>
              <a:defRPr sz="1760">
                <a:uFillTx/>
              </a:defRPr>
            </a:lvl4pPr>
            <a:lvl5pPr marL="2011680" indent="0" algn="ctr">
              <a:buNone/>
              <a:defRPr sz="1760">
                <a:uFillTx/>
              </a:defRPr>
            </a:lvl5pPr>
            <a:lvl6pPr marL="2514600" indent="0" algn="ctr">
              <a:buNone/>
              <a:defRPr sz="1760">
                <a:uFillTx/>
              </a:defRPr>
            </a:lvl6pPr>
            <a:lvl7pPr marL="3017520" indent="0" algn="ctr">
              <a:buNone/>
              <a:defRPr sz="1760">
                <a:uFillTx/>
              </a:defRPr>
            </a:lvl7pPr>
            <a:lvl8pPr marL="3520440" indent="0" algn="ctr">
              <a:buNone/>
              <a:defRPr sz="1760">
                <a:uFillTx/>
              </a:defRPr>
            </a:lvl8pPr>
            <a:lvl9pPr marL="4023360" indent="0" algn="ctr">
              <a:buNone/>
              <a:defRPr sz="1760"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sp>
        <p:nvSpPr>
          <p:cNvPr id="8" name="Isosceles Triangle 7"/>
          <p:cNvSpPr>
            <a:spLocks/>
          </p:cNvSpPr>
          <p:nvPr userDrawn="1"/>
        </p:nvSpPr>
        <p:spPr>
          <a:xfrm rot="5400000" flipH="1">
            <a:off x="2212167" y="3596762"/>
            <a:ext cx="407548" cy="279132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</a:endParaRPr>
          </a:p>
        </p:txBody>
      </p:sp>
      <p:sp>
        <p:nvSpPr>
          <p:cNvPr id="7" name="Rectangle 6"/>
          <p:cNvSpPr>
            <a:spLocks/>
          </p:cNvSpPr>
          <p:nvPr userDrawn="1"/>
        </p:nvSpPr>
        <p:spPr>
          <a:xfrm>
            <a:off x="457200" y="3351317"/>
            <a:ext cx="2098307" cy="3850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spc="300" dirty="0">
              <a:uFillTx/>
            </a:endParaRPr>
          </a:p>
        </p:txBody>
      </p:sp>
      <p:sp>
        <p:nvSpPr>
          <p:cNvPr id="9" name="Rectangle 8"/>
          <p:cNvSpPr>
            <a:spLocks/>
          </p:cNvSpPr>
          <p:nvPr userDrawn="1"/>
        </p:nvSpPr>
        <p:spPr>
          <a:xfrm>
            <a:off x="4114800" y="976184"/>
            <a:ext cx="2125362" cy="2718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3351317"/>
            <a:ext cx="2098308" cy="385011"/>
          </a:xfrm>
        </p:spPr>
        <p:txBody>
          <a:bodyPr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900">
                <a:solidFill>
                  <a:schemeClr val="bg1"/>
                </a:solidFill>
                <a:uFillTx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>
                <a:uFillTx/>
              </a:defRPr>
            </a:pPr>
            <a:r>
              <a:rPr kumimoji="0" lang="en-US" sz="9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</a:rPr>
              <a:t>SECTION I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>
                <a:uFillTx/>
              </a:rPr>
              <a:t>October 18, 2021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‹#›</a:t>
            </a:fld>
            <a:endParaRPr lang="en-US" dirty="0">
              <a:uFillTx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idx="1"/>
          </p:nvPr>
        </p:nvSpPr>
        <p:spPr>
          <a:xfrm>
            <a:off x="457200" y="1786691"/>
            <a:ext cx="9144000" cy="4707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62149"/>
            <a:ext cx="9144000" cy="400050"/>
          </a:xfrm>
        </p:spPr>
        <p:txBody>
          <a:bodyPr anchor="ctr" anchorCtr="0">
            <a:normAutofit/>
          </a:bodyPr>
          <a:lstStyle>
            <a:lvl1pPr marL="0" marR="0" indent="0" algn="ctr" defTabSz="1019175" rtl="0" eaLnBrk="1" fontAlgn="base" latinLnBrk="0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" pitchFamily="2" charset="2"/>
              <a:buNone/>
              <a:defRPr lang="en-US" sz="1200" i="1" kern="1200" spc="300" baseline="0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>
                <a:uFillTx/>
              </a:rPr>
              <a:t>CLICK TO EDIT SUBTITLE STYLE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E55933E-9E45-4ADC-A741-BC91D10C6712}" type="datetime4">
              <a:rPr lang="en-US" smtClean="0">
                <a:uFillTx/>
              </a:rPr>
              <a:t>October 18, 2021</a:t>
            </a:fld>
            <a:endParaRPr lang="en-US" dirty="0">
              <a:uFillTx/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Source: The source should go at the bottom of the slide but above notes and footnotes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Note: Any notes should go at the bottom of the slide below the source but above any footnotes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1.	Footnotes and sources do not end in periods. For multi-sentence footnotes, periods are used except on the last sentence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2.	Footnote references should not have parentheses nor have any spaces between the reference number and the text. Multiple footnote references should be separated by a comma and no spaces</a:t>
            </a:r>
            <a:endParaRPr lang="en-US" dirty="0">
              <a:uFillTx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‹#›</a:t>
            </a:fld>
            <a:endParaRPr lang="en-US" dirty="0">
              <a:uFillTx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idx="1"/>
          </p:nvPr>
        </p:nvSpPr>
        <p:spPr>
          <a:xfrm>
            <a:off x="457200" y="1786691"/>
            <a:ext cx="2926080" cy="4707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idx="14"/>
          </p:nvPr>
        </p:nvSpPr>
        <p:spPr>
          <a:xfrm>
            <a:off x="6675120" y="1786691"/>
            <a:ext cx="2926080" cy="4707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idx="15"/>
          </p:nvPr>
        </p:nvSpPr>
        <p:spPr>
          <a:xfrm>
            <a:off x="3566160" y="1786691"/>
            <a:ext cx="2926080" cy="4707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62149"/>
            <a:ext cx="9144000" cy="400050"/>
          </a:xfrm>
        </p:spPr>
        <p:txBody>
          <a:bodyPr anchor="ctr" anchorCtr="0">
            <a:normAutofit/>
          </a:bodyPr>
          <a:lstStyle>
            <a:lvl1pPr marL="0" marR="0" indent="0" algn="ctr" defTabSz="1019175" rtl="0" eaLnBrk="1" fontAlgn="base" latinLnBrk="0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" pitchFamily="2" charset="2"/>
              <a:buNone/>
              <a:defRPr lang="en-US" sz="1200" i="1" kern="1200" spc="300" baseline="0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>
                <a:uFillTx/>
              </a:rPr>
              <a:t>CLICK TO EDIT SUBTITLE STYLE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18335B0-1ED2-4EA3-B317-FA3B20F4F904}" type="datetime4">
              <a:rPr lang="en-US" smtClean="0">
                <a:uFillTx/>
              </a:rPr>
              <a:t>October 18, 2021</a:t>
            </a:fld>
            <a:endParaRPr lang="en-US" dirty="0">
              <a:uFillTx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Source: The source should go at the bottom of the slide but above notes and footnotes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Note: Any notes should go at the bottom of the slide below the source but above any footnotes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1.	Footnotes and sources do not end in periods. For multi-sentence footnotes, periods are used except on the last sentence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2.	Footnote references should not have parentheses nor have any spaces between the reference number and the text. Multiple footnote references should be separated by a comma and no spaces</a:t>
            </a:r>
            <a:endParaRPr lang="en-US" dirty="0">
              <a:uFillTx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‹#›</a:t>
            </a:fld>
            <a:endParaRPr lang="en-US" dirty="0">
              <a:uFillTx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idx="1"/>
          </p:nvPr>
        </p:nvSpPr>
        <p:spPr>
          <a:xfrm>
            <a:off x="457200" y="1786691"/>
            <a:ext cx="9144000" cy="2240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idx="14"/>
          </p:nvPr>
        </p:nvSpPr>
        <p:spPr>
          <a:xfrm>
            <a:off x="457200" y="4269745"/>
            <a:ext cx="9144000" cy="2240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62149"/>
            <a:ext cx="9144000" cy="4000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1200" i="1" kern="1200" spc="300" baseline="0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1019175" rtl="0" eaLnBrk="1" fontAlgn="base" latinLnBrk="0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" pitchFamily="2" charset="2"/>
              <a:buNone/>
            </a:pPr>
            <a:r>
              <a:rPr lang="en-US" dirty="0">
                <a:uFillTx/>
              </a:rPr>
              <a:t>CLICK TO EDIT SUBTITLE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BD4BCC2-EDF2-40BF-8B63-0009A1245D03}" type="datetime4">
              <a:rPr lang="en-US" smtClean="0">
                <a:uFillTx/>
              </a:rPr>
              <a:t>October 18, 2021</a:t>
            </a:fld>
            <a:endParaRPr lang="en-US" dirty="0">
              <a:uFillTx/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Source: The source should go at the bottom of the slide but above notes and footnotes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Note: Any notes should go at the bottom of the slide below the source but above any footnotes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1.	Footnotes and sources do not end in periods. For multi-sentence footnotes, periods are used except on the last sentence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2.	Footnote references should not have parentheses nor have any spaces between the reference number and the text. Multiple footnote references should be separated by a comma and no spaces</a:t>
            </a:r>
            <a:endParaRPr lang="en-US" dirty="0">
              <a:uFillTx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‹#›</a:t>
            </a:fld>
            <a:endParaRPr lang="en-US" dirty="0"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idx="1"/>
          </p:nvPr>
        </p:nvSpPr>
        <p:spPr>
          <a:xfrm>
            <a:off x="457200" y="1786690"/>
            <a:ext cx="4423719" cy="2240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idx="14"/>
          </p:nvPr>
        </p:nvSpPr>
        <p:spPr>
          <a:xfrm>
            <a:off x="5177481" y="1786690"/>
            <a:ext cx="4423719" cy="2240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idx="16"/>
          </p:nvPr>
        </p:nvSpPr>
        <p:spPr>
          <a:xfrm>
            <a:off x="457200" y="4269746"/>
            <a:ext cx="4423719" cy="2240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idx="17"/>
          </p:nvPr>
        </p:nvSpPr>
        <p:spPr>
          <a:xfrm>
            <a:off x="5177481" y="4269746"/>
            <a:ext cx="4423719" cy="2240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62149"/>
            <a:ext cx="9144000" cy="4000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1200" i="1" kern="1200" spc="300" baseline="0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1019175" rtl="0" eaLnBrk="1" fontAlgn="base" latinLnBrk="0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" pitchFamily="2" charset="2"/>
              <a:buNone/>
            </a:pPr>
            <a:r>
              <a:rPr lang="en-US" dirty="0">
                <a:uFillTx/>
              </a:rPr>
              <a:t>CLICK TO EDIT SUBTITLE STYLE</a:t>
            </a: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2215C8B8-F94F-49F1-9D66-3C0ADB103C0B}" type="datetime4">
              <a:rPr lang="en-US" smtClean="0">
                <a:uFillTx/>
              </a:rPr>
              <a:t>October 18, 2021</a:t>
            </a:fld>
            <a:endParaRPr lang="en-US" dirty="0">
              <a:uFillTx/>
            </a:endParaRPr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Source: The source should go at the bottom of the slide but above notes and footnotes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Note: Any notes should go at the bottom of the slide below the source but above any footnotes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1.	Footnotes and sources do not end in periods. For multi-sentence footnotes, periods are used except on the last sentence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2.	Footnote references should not have parentheses nor have any spaces between the reference number and the text. Multiple footnote references should be separated by a comma and no spaces</a:t>
            </a:r>
            <a:endParaRPr lang="en-US" dirty="0">
              <a:uFillTx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‹#›</a:t>
            </a:fld>
            <a:endParaRPr lang="en-US" dirty="0">
              <a:uFillTx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idx="1"/>
          </p:nvPr>
        </p:nvSpPr>
        <p:spPr>
          <a:xfrm>
            <a:off x="457200" y="1786691"/>
            <a:ext cx="4423719" cy="4707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idx="14"/>
          </p:nvPr>
        </p:nvSpPr>
        <p:spPr>
          <a:xfrm>
            <a:off x="5177481" y="1786691"/>
            <a:ext cx="4423719" cy="4707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62149"/>
            <a:ext cx="9144000" cy="4000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1200" i="1" kern="1200" spc="300" baseline="0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1019175" rtl="0" eaLnBrk="1" fontAlgn="base" latinLnBrk="0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" pitchFamily="2" charset="2"/>
              <a:buNone/>
            </a:pPr>
            <a:r>
              <a:rPr lang="en-US" dirty="0">
                <a:uFillTx/>
              </a:rPr>
              <a:t>CLICK TO EDIT SUBTITLE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B56A5F-2888-4F4B-9548-3DFBBD9AE331}" type="datetime4">
              <a:rPr lang="en-US" smtClean="0">
                <a:uFillTx/>
              </a:rPr>
              <a:t>October 18, 2021</a:t>
            </a:fld>
            <a:endParaRPr lang="en-US" dirty="0">
              <a:uFillTx/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Source: The source should go at the bottom of the slide but above notes and footnotes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Note: Any notes should go at the bottom of the slide below the source but above any footnotes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1.	Footnotes and sources do not end in periods. For multi-sentence footnotes, periods are used except on the last sentence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>
                <a:uFillTx/>
                <a:cs typeface="Arial" pitchFamily="34" charset="0"/>
              </a:rPr>
              <a:t>2.	Footnote references should not have parentheses nor have any spaces between the reference number and the text. Multiple footnote references should be separated by a comma and no spaces</a:t>
            </a:r>
            <a:endParaRPr lang="en-US" dirty="0">
              <a:uFillTx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‹#›</a:t>
            </a:fld>
            <a:endParaRPr lang="en-US" dirty="0">
              <a:uFillTx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7246962"/>
            <a:ext cx="1005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>
            <a:spLocks/>
          </p:cNvSpPr>
          <p:nvPr userDrawn="1"/>
        </p:nvSpPr>
        <p:spPr>
          <a:xfrm>
            <a:off x="0" y="7324825"/>
            <a:ext cx="10058400" cy="4475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33071"/>
            <a:ext cx="9144000" cy="519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63629"/>
            <a:ext cx="2263140" cy="2693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4F6FC9BE-248D-42D4-9180-940A167F55AD}" type="datetime4">
              <a:rPr lang="en-US" smtClean="0">
                <a:uFillTx/>
              </a:rPr>
              <a:t>October 18, 2021</a:t>
            </a:fld>
            <a:endParaRPr lang="en-US" dirty="0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734517"/>
            <a:ext cx="9144000" cy="4138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uFillTx/>
              </a:defRPr>
            </a:lvl1pPr>
          </a:lstStyle>
          <a:p>
            <a:pPr marL="228600" indent="-228600" defTabSz="1019175">
              <a:lnSpc>
                <a:spcPct val="95000"/>
              </a:lnSpc>
            </a:pPr>
            <a:r>
              <a:rPr lang="en-US" dirty="0">
                <a:uFillTx/>
                <a:cs typeface="Arial" pitchFamily="34" charset="0"/>
              </a:rPr>
              <a:t>Source: The source should go at the bottom of the slide but above notes and footnotes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 dirty="0">
                <a:uFillTx/>
                <a:cs typeface="Arial" pitchFamily="34" charset="0"/>
              </a:rPr>
              <a:t>Note: Any notes should go at the bottom of the slide below the source but above any footnotes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 dirty="0">
                <a:uFillTx/>
                <a:cs typeface="Arial" pitchFamily="34" charset="0"/>
              </a:rPr>
              <a:t>1.	Footnotes and sources do not end in periods. For multi-sentence footnotes, periods are used except on the last sentence</a:t>
            </a:r>
          </a:p>
          <a:p>
            <a:pPr marL="228600" indent="-228600" defTabSz="1019175">
              <a:lnSpc>
                <a:spcPct val="95000"/>
              </a:lnSpc>
            </a:pPr>
            <a:r>
              <a:rPr lang="en-US" dirty="0">
                <a:uFillTx/>
                <a:cs typeface="Arial" pitchFamily="34" charset="0"/>
              </a:rPr>
              <a:t>2.	Footnote references should not have parentheses nor have any spaces between the reference number and the text. Multiple footnote references should be separated by a comma and no spaces</a:t>
            </a:r>
            <a:endParaRPr lang="en-US" dirty="0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51480" y="7372818"/>
            <a:ext cx="2263140" cy="197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uFillTx/>
              </a:defRPr>
            </a:lvl1pPr>
          </a:lstStyle>
          <a:p>
            <a:fld id="{22331785-045B-4B11-B148-1077469B9C9F}" type="slidenum">
              <a:rPr lang="en-US" smtClean="0">
                <a:uFillTx/>
              </a:rPr>
              <a:pPr/>
              <a:t>‹#›</a:t>
            </a:fld>
            <a:endParaRPr lang="en-US" dirty="0">
              <a:uFillTx/>
            </a:endParaRPr>
          </a:p>
        </p:txBody>
      </p: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7338060" y="163629"/>
            <a:ext cx="2263140" cy="2693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>
                <a:uFillTx/>
              </a:defRPr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uFillTx/>
              </a:rPr>
              <a:t>Quantitative Market Intelligence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457200" y="1560112"/>
            <a:ext cx="9144000" cy="483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9" cstate="print"/>
          <a:srcRect l="12269" t="12269" r="12269" b="12269"/>
          <a:stretch/>
        </p:blipFill>
        <p:spPr>
          <a:xfrm>
            <a:off x="9301247" y="7024875"/>
            <a:ext cx="599905" cy="599900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13" name="Rectangle 12"/>
          <p:cNvSpPr>
            <a:spLocks/>
          </p:cNvSpPr>
          <p:nvPr userDrawn="1"/>
        </p:nvSpPr>
        <p:spPr>
          <a:xfrm>
            <a:off x="10418329" y="1299408"/>
            <a:ext cx="365760" cy="365760"/>
          </a:xfrm>
          <a:prstGeom prst="rect">
            <a:avLst/>
          </a:prstGeom>
          <a:solidFill>
            <a:srgbClr val="C903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800" dirty="0">
                <a:uFillTx/>
              </a:rPr>
              <a:t>R – 201</a:t>
            </a:r>
          </a:p>
          <a:p>
            <a:pPr algn="ctr">
              <a:lnSpc>
                <a:spcPct val="90000"/>
              </a:lnSpc>
            </a:pPr>
            <a:r>
              <a:rPr lang="en-US" sz="800" dirty="0">
                <a:uFillTx/>
              </a:rPr>
              <a:t>G – 3</a:t>
            </a:r>
            <a:br>
              <a:rPr lang="en-US" sz="800" dirty="0">
                <a:uFillTx/>
              </a:rPr>
            </a:br>
            <a:r>
              <a:rPr lang="en-US" sz="800" dirty="0">
                <a:uFillTx/>
              </a:rPr>
              <a:t>B –</a:t>
            </a:r>
            <a:r>
              <a:rPr lang="en-US" sz="800" baseline="0" dirty="0">
                <a:uFillTx/>
              </a:rPr>
              <a:t> 3</a:t>
            </a:r>
            <a:endParaRPr lang="en-US" sz="800" dirty="0">
              <a:uFillTx/>
            </a:endParaRPr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457200" y="7372818"/>
            <a:ext cx="2263140" cy="197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>
                <a:uFillTx/>
              </a:defRPr>
            </a:defPPr>
            <a:lvl1pPr marL="0" algn="r" defTabSz="457200" rtl="0" eaLnBrk="1" latinLnBrk="0" hangingPunct="1">
              <a:defRPr sz="1000" kern="1200">
                <a:solidFill>
                  <a:schemeClr val="bg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uFillTx/>
              </a:rPr>
              <a:t>Presentation</a:t>
            </a:r>
            <a:r>
              <a:rPr lang="en-US" baseline="0" dirty="0">
                <a:uFillTx/>
              </a:rPr>
              <a:t> Name</a:t>
            </a:r>
            <a:endParaRPr lang="en-US" dirty="0">
              <a:uFillTx/>
            </a:endParaRPr>
          </a:p>
        </p:txBody>
      </p:sp>
      <p:sp>
        <p:nvSpPr>
          <p:cNvPr id="16" name="Rectangle 15"/>
          <p:cNvSpPr>
            <a:spLocks/>
          </p:cNvSpPr>
          <p:nvPr userDrawn="1"/>
        </p:nvSpPr>
        <p:spPr>
          <a:xfrm>
            <a:off x="10418329" y="2627694"/>
            <a:ext cx="365760" cy="365760"/>
          </a:xfrm>
          <a:prstGeom prst="rect">
            <a:avLst/>
          </a:prstGeom>
          <a:solidFill>
            <a:srgbClr val="1D5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uFillTx/>
              </a:rPr>
              <a:t>R – 29</a:t>
            </a:r>
          </a:p>
          <a:p>
            <a:pPr algn="ctr"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uFillTx/>
              </a:rPr>
              <a:t>G –</a:t>
            </a:r>
            <a:r>
              <a:rPr lang="en-US" sz="800" baseline="0" dirty="0">
                <a:solidFill>
                  <a:schemeClr val="bg1"/>
                </a:solidFill>
                <a:uFillTx/>
              </a:rPr>
              <a:t> 87</a:t>
            </a:r>
            <a:br>
              <a:rPr lang="en-US" sz="800" dirty="0">
                <a:solidFill>
                  <a:schemeClr val="bg1"/>
                </a:solidFill>
                <a:uFillTx/>
              </a:rPr>
            </a:br>
            <a:r>
              <a:rPr lang="en-US" sz="800" dirty="0">
                <a:solidFill>
                  <a:schemeClr val="bg1"/>
                </a:solidFill>
                <a:uFillTx/>
              </a:rPr>
              <a:t>B –</a:t>
            </a:r>
            <a:r>
              <a:rPr lang="en-US" sz="800" baseline="0" dirty="0">
                <a:solidFill>
                  <a:schemeClr val="bg1"/>
                </a:solidFill>
                <a:uFillTx/>
              </a:rPr>
              <a:t> 135</a:t>
            </a:r>
            <a:endParaRPr lang="en-US" sz="800" dirty="0">
              <a:solidFill>
                <a:schemeClr val="bg1"/>
              </a:solidFill>
              <a:uFillTx/>
            </a:endParaRPr>
          </a:p>
        </p:txBody>
      </p:sp>
      <p:sp>
        <p:nvSpPr>
          <p:cNvPr id="17" name="Rectangle 16"/>
          <p:cNvSpPr>
            <a:spLocks/>
          </p:cNvSpPr>
          <p:nvPr userDrawn="1"/>
        </p:nvSpPr>
        <p:spPr>
          <a:xfrm>
            <a:off x="10418329" y="2184932"/>
            <a:ext cx="365760" cy="365760"/>
          </a:xfrm>
          <a:prstGeom prst="rect">
            <a:avLst/>
          </a:prstGeom>
          <a:solidFill>
            <a:srgbClr val="6D8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800" dirty="0">
                <a:uFillTx/>
              </a:rPr>
              <a:t>R – 109</a:t>
            </a:r>
          </a:p>
          <a:p>
            <a:pPr algn="ctr">
              <a:lnSpc>
                <a:spcPct val="90000"/>
              </a:lnSpc>
            </a:pPr>
            <a:r>
              <a:rPr lang="en-US" sz="800" dirty="0">
                <a:uFillTx/>
              </a:rPr>
              <a:t>G – 141</a:t>
            </a:r>
            <a:br>
              <a:rPr lang="en-US" sz="800" dirty="0">
                <a:uFillTx/>
              </a:rPr>
            </a:br>
            <a:r>
              <a:rPr lang="en-US" sz="800" dirty="0">
                <a:uFillTx/>
              </a:rPr>
              <a:t>B –</a:t>
            </a:r>
            <a:r>
              <a:rPr lang="en-US" sz="800" baseline="0" dirty="0">
                <a:uFillTx/>
              </a:rPr>
              <a:t> 193</a:t>
            </a:r>
            <a:endParaRPr lang="en-US" sz="800" dirty="0">
              <a:uFillTx/>
            </a:endParaRPr>
          </a:p>
        </p:txBody>
      </p:sp>
      <p:sp>
        <p:nvSpPr>
          <p:cNvPr id="18" name="Rectangle 17"/>
          <p:cNvSpPr>
            <a:spLocks/>
          </p:cNvSpPr>
          <p:nvPr userDrawn="1"/>
        </p:nvSpPr>
        <p:spPr>
          <a:xfrm>
            <a:off x="10418329" y="3070456"/>
            <a:ext cx="365760" cy="365760"/>
          </a:xfrm>
          <a:prstGeom prst="rect">
            <a:avLst/>
          </a:prstGeom>
          <a:solidFill>
            <a:srgbClr val="153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800" dirty="0">
                <a:uFillTx/>
              </a:rPr>
              <a:t>R – 21</a:t>
            </a:r>
          </a:p>
          <a:p>
            <a:pPr algn="ctr">
              <a:lnSpc>
                <a:spcPct val="90000"/>
              </a:lnSpc>
            </a:pPr>
            <a:r>
              <a:rPr lang="en-US" sz="800" dirty="0">
                <a:uFillTx/>
              </a:rPr>
              <a:t>G – 50</a:t>
            </a:r>
            <a:br>
              <a:rPr lang="en-US" sz="800" dirty="0">
                <a:uFillTx/>
              </a:rPr>
            </a:br>
            <a:r>
              <a:rPr lang="en-US" sz="800" dirty="0">
                <a:uFillTx/>
              </a:rPr>
              <a:t>B –</a:t>
            </a:r>
            <a:r>
              <a:rPr lang="en-US" sz="800" baseline="0" dirty="0">
                <a:uFillTx/>
              </a:rPr>
              <a:t> 97</a:t>
            </a:r>
            <a:endParaRPr lang="en-US" sz="800" dirty="0">
              <a:uFillTx/>
            </a:endParaRPr>
          </a:p>
        </p:txBody>
      </p:sp>
      <p:sp>
        <p:nvSpPr>
          <p:cNvPr id="19" name="Rectangle 18"/>
          <p:cNvSpPr>
            <a:spLocks/>
          </p:cNvSpPr>
          <p:nvPr userDrawn="1"/>
        </p:nvSpPr>
        <p:spPr>
          <a:xfrm>
            <a:off x="10418329" y="3513218"/>
            <a:ext cx="365760" cy="365760"/>
          </a:xfrm>
          <a:prstGeom prst="rect">
            <a:avLst/>
          </a:prstGeom>
          <a:solidFill>
            <a:srgbClr val="151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800" dirty="0">
                <a:uFillTx/>
              </a:rPr>
              <a:t>R – 21</a:t>
            </a:r>
          </a:p>
          <a:p>
            <a:pPr algn="ctr">
              <a:lnSpc>
                <a:spcPct val="90000"/>
              </a:lnSpc>
            </a:pPr>
            <a:r>
              <a:rPr lang="en-US" sz="800" dirty="0">
                <a:uFillTx/>
              </a:rPr>
              <a:t>G – 26</a:t>
            </a:r>
            <a:br>
              <a:rPr lang="en-US" sz="800" dirty="0">
                <a:uFillTx/>
              </a:rPr>
            </a:br>
            <a:r>
              <a:rPr lang="en-US" sz="800" dirty="0">
                <a:uFillTx/>
              </a:rPr>
              <a:t>B –</a:t>
            </a:r>
            <a:r>
              <a:rPr lang="en-US" sz="800" baseline="0" dirty="0">
                <a:uFillTx/>
              </a:rPr>
              <a:t> 51</a:t>
            </a:r>
            <a:endParaRPr lang="en-US" sz="800" dirty="0">
              <a:uFillTx/>
            </a:endParaRPr>
          </a:p>
        </p:txBody>
      </p:sp>
      <p:sp>
        <p:nvSpPr>
          <p:cNvPr id="20" name="Rectangle 19"/>
          <p:cNvSpPr>
            <a:spLocks/>
          </p:cNvSpPr>
          <p:nvPr userDrawn="1"/>
        </p:nvSpPr>
        <p:spPr>
          <a:xfrm>
            <a:off x="10418329" y="856646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800" dirty="0">
                <a:uFillTx/>
              </a:rPr>
              <a:t>R – 222</a:t>
            </a:r>
          </a:p>
          <a:p>
            <a:pPr algn="ctr">
              <a:lnSpc>
                <a:spcPct val="90000"/>
              </a:lnSpc>
            </a:pPr>
            <a:r>
              <a:rPr lang="en-US" sz="800" dirty="0">
                <a:uFillTx/>
              </a:rPr>
              <a:t>G – 34</a:t>
            </a:r>
            <a:br>
              <a:rPr lang="en-US" sz="800" dirty="0">
                <a:uFillTx/>
              </a:rPr>
            </a:br>
            <a:r>
              <a:rPr lang="en-US" sz="800" dirty="0">
                <a:uFillTx/>
              </a:rPr>
              <a:t>B –</a:t>
            </a:r>
            <a:r>
              <a:rPr lang="en-US" sz="800" baseline="0" dirty="0">
                <a:uFillTx/>
              </a:rPr>
              <a:t> 38</a:t>
            </a:r>
            <a:endParaRPr lang="en-US" sz="800" dirty="0">
              <a:uFillTx/>
            </a:endParaRPr>
          </a:p>
        </p:txBody>
      </p:sp>
      <p:sp>
        <p:nvSpPr>
          <p:cNvPr id="21" name="Rectangle 20"/>
          <p:cNvSpPr>
            <a:spLocks/>
          </p:cNvSpPr>
          <p:nvPr userDrawn="1"/>
        </p:nvSpPr>
        <p:spPr>
          <a:xfrm>
            <a:off x="10418329" y="3955980"/>
            <a:ext cx="365760" cy="36576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uFillTx/>
              </a:rPr>
              <a:t>R – 217</a:t>
            </a:r>
          </a:p>
          <a:p>
            <a:pPr algn="ctr"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uFillTx/>
              </a:rPr>
              <a:t>G – 217</a:t>
            </a:r>
            <a:br>
              <a:rPr lang="en-US" sz="800" dirty="0">
                <a:solidFill>
                  <a:schemeClr val="tx1"/>
                </a:solidFill>
                <a:uFillTx/>
              </a:rPr>
            </a:br>
            <a:r>
              <a:rPr lang="en-US" sz="800" dirty="0">
                <a:solidFill>
                  <a:schemeClr val="tx1"/>
                </a:solidFill>
                <a:uFillTx/>
              </a:rPr>
              <a:t>B –</a:t>
            </a:r>
            <a:r>
              <a:rPr lang="en-US" sz="800" baseline="0" dirty="0">
                <a:solidFill>
                  <a:schemeClr val="tx1"/>
                </a:solidFill>
                <a:uFillTx/>
              </a:rPr>
              <a:t> 217</a:t>
            </a:r>
            <a:endParaRPr lang="en-US" sz="800" dirty="0">
              <a:solidFill>
                <a:schemeClr val="tx1"/>
              </a:solidFill>
              <a:uFillTx/>
            </a:endParaRPr>
          </a:p>
        </p:txBody>
      </p:sp>
      <p:sp>
        <p:nvSpPr>
          <p:cNvPr id="22" name="Rectangle 21"/>
          <p:cNvSpPr>
            <a:spLocks/>
          </p:cNvSpPr>
          <p:nvPr userDrawn="1"/>
        </p:nvSpPr>
        <p:spPr>
          <a:xfrm>
            <a:off x="10418329" y="1742170"/>
            <a:ext cx="365760" cy="365760"/>
          </a:xfrm>
          <a:prstGeom prst="rect">
            <a:avLst/>
          </a:prstGeom>
          <a:solidFill>
            <a:srgbClr val="508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800" dirty="0">
                <a:uFillTx/>
              </a:rPr>
              <a:t>R – 80</a:t>
            </a:r>
          </a:p>
          <a:p>
            <a:pPr algn="ctr">
              <a:lnSpc>
                <a:spcPct val="90000"/>
              </a:lnSpc>
            </a:pPr>
            <a:r>
              <a:rPr lang="en-US" sz="800" dirty="0">
                <a:uFillTx/>
              </a:rPr>
              <a:t>G – 134</a:t>
            </a:r>
            <a:br>
              <a:rPr lang="en-US" sz="800" dirty="0">
                <a:uFillTx/>
              </a:rPr>
            </a:br>
            <a:r>
              <a:rPr lang="en-US" sz="800" dirty="0">
                <a:uFillTx/>
              </a:rPr>
              <a:t>B –</a:t>
            </a:r>
            <a:r>
              <a:rPr lang="en-US" sz="800" baseline="0" dirty="0">
                <a:uFillTx/>
              </a:rPr>
              <a:t> 222</a:t>
            </a:r>
            <a:endParaRPr lang="en-US" sz="800" dirty="0">
              <a:uFillTx/>
            </a:endParaRPr>
          </a:p>
        </p:txBody>
      </p:sp>
      <p:sp>
        <p:nvSpPr>
          <p:cNvPr id="11" name="Rectangle 10"/>
          <p:cNvSpPr>
            <a:spLocks/>
          </p:cNvSpPr>
          <p:nvPr userDrawn="1"/>
        </p:nvSpPr>
        <p:spPr>
          <a:xfrm>
            <a:off x="4732638" y="1117377"/>
            <a:ext cx="593124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/>
  <p:txStyles>
    <p:titleStyle>
      <a:lvl1pPr algn="ctr" defTabSz="100584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/>
          </a:solidFill>
          <a:uFillTx/>
          <a:latin typeface="+mj-lt"/>
          <a:ea typeface="+mj-ea"/>
          <a:cs typeface="+mj-cs"/>
        </a:defRPr>
      </a:lvl1pPr>
    </p:titleStyle>
    <p:bodyStyle>
      <a:lvl1pPr marL="287338" marR="0" indent="-287338" algn="l" defTabSz="1019175" rtl="0" eaLnBrk="1" fontAlgn="base" latinLnBrk="0" hangingPunct="1">
        <a:lnSpc>
          <a:spcPct val="95000"/>
        </a:lnSpc>
        <a:spcBef>
          <a:spcPts val="600"/>
        </a:spcBef>
        <a:spcAft>
          <a:spcPts val="600"/>
        </a:spcAft>
        <a:buClr>
          <a:schemeClr val="accent1"/>
        </a:buClr>
        <a:buSzPct val="100000"/>
        <a:buFont typeface="Wingdings" pitchFamily="2" charset="2"/>
        <a:buChar char="n"/>
        <a:defRPr sz="1400" kern="120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571500" marR="0" indent="-285750" algn="l" defTabSz="1019175" rtl="0" eaLnBrk="1" fontAlgn="base" latinLnBrk="0" hangingPunct="1">
        <a:lnSpc>
          <a:spcPct val="95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 3" panose="05040102010807070707" pitchFamily="18" charset="2"/>
        <a:buChar char=""/>
        <a:defRPr sz="14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800100" marR="0" indent="-228600" algn="l" defTabSz="1019175" rtl="0" eaLnBrk="1" fontAlgn="base" latinLnBrk="0" hangingPunct="1">
        <a:lnSpc>
          <a:spcPct val="95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itchFamily="18" charset="0"/>
        <a:buChar char="●"/>
        <a:defRPr sz="14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028700" marR="0" indent="-228600" algn="l" defTabSz="1019175" rtl="0" eaLnBrk="1" fontAlgn="base" latinLnBrk="0" hangingPunct="1">
        <a:lnSpc>
          <a:spcPct val="95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itchFamily="18" charset="0"/>
        <a:buChar char="−"/>
        <a:defRPr sz="14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200150" marR="0" indent="-171450" algn="l" defTabSz="1019175" rtl="0" eaLnBrk="1" fontAlgn="base" latinLnBrk="0" hangingPunct="1">
        <a:lnSpc>
          <a:spcPct val="95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itchFamily="18" charset="0"/>
        <a:buChar char="▪"/>
        <a:defRPr sz="14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1005840" rtl="0" eaLnBrk="1" latinLnBrk="0" hangingPunct="1">
        <a:defRPr sz="198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General Meeting #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uFillTx/>
              </a:rPr>
              <a:t>MOVING FURTHER INTO FINANCE</a:t>
            </a:r>
          </a:p>
          <a:p>
            <a:r>
              <a:rPr lang="en-US" dirty="0"/>
              <a:t>October 13th</a:t>
            </a:r>
            <a:r>
              <a:rPr lang="en-US" dirty="0">
                <a:uFillTx/>
              </a:rPr>
              <a:t>, 2021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A51CA-6FF4-4E3D-AF84-55D5DF0A229A}" type="datetime4">
              <a:rPr lang="en-US" smtClean="0">
                <a:uFillTx/>
              </a:rPr>
              <a:t>October 18, 2021</a:t>
            </a:fld>
            <a:endParaRPr lang="en-US" dirty="0">
              <a:uFillTx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76FB5-7A38-4C3E-9689-B0ACD019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Multicollinearity (Part Two)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DBAC6C-EA3C-4592-A488-87C817823B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86691"/>
                <a:ext cx="4423719" cy="498868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Now that we know the general “end point” of collinearity we can examine how it arises</a:t>
                </a:r>
              </a:p>
              <a:p>
                <a:r>
                  <a:rPr lang="en-US" dirty="0"/>
                  <a:t>Collinearity arises when a column can be recreated as a linear combination of other columns in a dataset</a:t>
                </a:r>
              </a:p>
              <a:p>
                <a:pPr lvl="1"/>
                <a:r>
                  <a:rPr lang="en-US" dirty="0"/>
                  <a:t>More generally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Lets start </a:t>
                </a:r>
                <a:r>
                  <a:rPr lang="en-US" sz="900" b="1" dirty="0"/>
                  <a:t>(Image 1)</a:t>
                </a:r>
                <a:r>
                  <a:rPr lang="en-US" sz="1050" b="1" dirty="0"/>
                  <a:t> </a:t>
                </a:r>
                <a:r>
                  <a:rPr lang="en-US" dirty="0"/>
                  <a:t>with two variables that do not display a high degree of collinearity</a:t>
                </a:r>
              </a:p>
              <a:p>
                <a:pPr lvl="1"/>
                <a:r>
                  <a:rPr lang="en-US" dirty="0"/>
                  <a:t>Can see that the response variable (y-hat) is drawn between the two vectors on x plane</a:t>
                </a:r>
              </a:p>
              <a:p>
                <a:pPr lvl="1"/>
                <a:r>
                  <a:rPr lang="en-US" dirty="0"/>
                  <a:t>This is what we would expect in a model</a:t>
                </a:r>
              </a:p>
              <a:p>
                <a:r>
                  <a:rPr lang="en-US" dirty="0"/>
                  <a:t>Now in an extreme we can look at two variables that are perfectly colinear</a:t>
                </a:r>
              </a:p>
              <a:p>
                <a:r>
                  <a:rPr lang="en-US" dirty="0"/>
                  <a:t>Imagine now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were to shift slightly to the left or right on the x plane we see in Image 1</a:t>
                </a:r>
              </a:p>
              <a:p>
                <a:pPr lvl="1"/>
                <a:r>
                  <a:rPr lang="en-US" dirty="0"/>
                  <a:t>In either case we see that the entire x plane shifts and we get drastically different y-hats and planes</a:t>
                </a:r>
              </a:p>
              <a:p>
                <a:r>
                  <a:rPr lang="en-US" dirty="0"/>
                  <a:t>Problematic because then our model becomes extremely sample dependent based on the observations were drew from the population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DBAC6C-EA3C-4592-A488-87C817823B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86691"/>
                <a:ext cx="4423719" cy="4988682"/>
              </a:xfrm>
              <a:blipFill>
                <a:blip r:embed="rId2"/>
                <a:stretch>
                  <a:fillRect t="-733" r="-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29E297-3281-47C7-8B35-2133736914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VISUALLY INTERPRATING COLLINEARITY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8B3CD07-8EC3-43AB-ACCF-41102D70944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B56A5F-2888-4F4B-9548-3DFBBD9AE331}" type="datetime4">
              <a:rPr lang="en-US" smtClean="0">
                <a:uFillTx/>
              </a:rPr>
              <a:t>October 18, 2021</a:t>
            </a:fld>
            <a:endParaRPr lang="en-US" dirty="0">
              <a:uFillTx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4505BD0-21EF-4901-96BA-AA61822AD5A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10</a:t>
            </a:fld>
            <a:endParaRPr lang="en-US" dirty="0">
              <a:uFillTx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CC6E48-0CE4-4D7A-A5D6-368D54DE6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971" y="1571436"/>
            <a:ext cx="2270335" cy="20866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CB0F5D-0DB4-4F31-8281-07B69A2BE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802" y="3419161"/>
            <a:ext cx="1839836" cy="17838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77A963-1BD9-44E3-A8A7-6239138EF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3909" y="5203002"/>
            <a:ext cx="2497902" cy="187202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3390FB-7DA5-4DF1-A7C3-072ADF583682}"/>
              </a:ext>
            </a:extLst>
          </p:cNvPr>
          <p:cNvCxnSpPr/>
          <p:nvPr/>
        </p:nvCxnSpPr>
        <p:spPr>
          <a:xfrm>
            <a:off x="5172971" y="3569465"/>
            <a:ext cx="425746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25300F-7A5E-456B-AFAE-C90E1A566405}"/>
              </a:ext>
            </a:extLst>
          </p:cNvPr>
          <p:cNvCxnSpPr/>
          <p:nvPr/>
        </p:nvCxnSpPr>
        <p:spPr>
          <a:xfrm>
            <a:off x="5193924" y="5168115"/>
            <a:ext cx="425746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7F55A81-C9DB-4939-AA30-C97D4548E37E}"/>
              </a:ext>
            </a:extLst>
          </p:cNvPr>
          <p:cNvSpPr txBox="1"/>
          <p:nvPr/>
        </p:nvSpPr>
        <p:spPr>
          <a:xfrm>
            <a:off x="7301705" y="2381166"/>
            <a:ext cx="188282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Image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7E31FA-9A04-4428-AD40-D3C3A07CFC23}"/>
              </a:ext>
            </a:extLst>
          </p:cNvPr>
          <p:cNvSpPr txBox="1"/>
          <p:nvPr/>
        </p:nvSpPr>
        <p:spPr>
          <a:xfrm>
            <a:off x="5224725" y="4226329"/>
            <a:ext cx="188282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Image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332B8E-3ABA-4687-8F95-C2C2DC87D2C0}"/>
              </a:ext>
            </a:extLst>
          </p:cNvPr>
          <p:cNvSpPr txBox="1"/>
          <p:nvPr/>
        </p:nvSpPr>
        <p:spPr>
          <a:xfrm>
            <a:off x="7421811" y="6103244"/>
            <a:ext cx="188282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Image 3</a:t>
            </a:r>
          </a:p>
        </p:txBody>
      </p:sp>
    </p:spTree>
    <p:extLst>
      <p:ext uri="{BB962C8B-B14F-4D97-AF65-F5344CB8AC3E}">
        <p14:creationId xmlns:p14="http://schemas.microsoft.com/office/powerpoint/2010/main" val="1910170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7AA21-80D3-4D15-AA70-C1D31ADA6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Fit - Training and Testing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BF350-8F70-45C5-A131-B4C7979D0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86691"/>
            <a:ext cx="4423719" cy="5352638"/>
          </a:xfrm>
        </p:spPr>
        <p:txBody>
          <a:bodyPr>
            <a:normAutofit fontScale="92500" lnSpcReduction="10000"/>
          </a:bodyPr>
          <a:lstStyle/>
          <a:p>
            <a:pPr lvl="0">
              <a:buClr>
                <a:srgbClr val="1D5787"/>
              </a:buClr>
            </a:pPr>
            <a:r>
              <a:rPr lang="en-US" dirty="0">
                <a:solidFill>
                  <a:srgbClr val="000000"/>
                </a:solidFill>
              </a:rPr>
              <a:t>Given a dataset (a sample) of a population we will split it into a training and test set</a:t>
            </a:r>
          </a:p>
          <a:p>
            <a:pPr lvl="1">
              <a:buClr>
                <a:srgbClr val="1D5787"/>
              </a:buClr>
            </a:pPr>
            <a:r>
              <a:rPr lang="en-US" dirty="0">
                <a:solidFill>
                  <a:srgbClr val="000000"/>
                </a:solidFill>
              </a:rPr>
              <a:t>This helps “actually” test the model</a:t>
            </a:r>
          </a:p>
          <a:p>
            <a:pPr lvl="1">
              <a:buClr>
                <a:srgbClr val="1D5787"/>
              </a:buClr>
            </a:pPr>
            <a:r>
              <a:rPr lang="en-US" dirty="0">
                <a:solidFill>
                  <a:srgbClr val="000000"/>
                </a:solidFill>
              </a:rPr>
              <a:t>Several different ways to do this, we will start with just a simple split (assuming randomized data sequencing)</a:t>
            </a:r>
          </a:p>
          <a:p>
            <a:pPr>
              <a:buClr>
                <a:srgbClr val="1D5787"/>
              </a:buClr>
            </a:pPr>
            <a:r>
              <a:rPr lang="en-US" dirty="0">
                <a:solidFill>
                  <a:srgbClr val="000000"/>
                </a:solidFill>
              </a:rPr>
              <a:t>Lets say that now we have split our data and trained our model on the training set </a:t>
            </a:r>
          </a:p>
          <a:p>
            <a:pPr lvl="1">
              <a:buClr>
                <a:srgbClr val="1D5787"/>
              </a:buClr>
            </a:pPr>
            <a:r>
              <a:rPr lang="en-US" dirty="0">
                <a:solidFill>
                  <a:srgbClr val="000000"/>
                </a:solidFill>
              </a:rPr>
              <a:t>Remember that you are going to optimize your model on the train set not the test</a:t>
            </a:r>
          </a:p>
          <a:p>
            <a:pPr lvl="1">
              <a:buClr>
                <a:srgbClr val="1D5787"/>
              </a:buClr>
            </a:pPr>
            <a:r>
              <a:rPr lang="en-US" dirty="0">
                <a:solidFill>
                  <a:srgbClr val="000000"/>
                </a:solidFill>
              </a:rPr>
              <a:t>About to move to test set to see actual model success</a:t>
            </a:r>
          </a:p>
          <a:p>
            <a:pPr lvl="0">
              <a:buClr>
                <a:srgbClr val="1D5787"/>
              </a:buClr>
            </a:pPr>
            <a:r>
              <a:rPr lang="en-US" dirty="0">
                <a:solidFill>
                  <a:srgbClr val="000000"/>
                </a:solidFill>
              </a:rPr>
              <a:t>There are two possible “bad” scenarios to be in after fitting: </a:t>
            </a:r>
          </a:p>
          <a:p>
            <a:pPr lvl="1">
              <a:buClr>
                <a:srgbClr val="1D5787"/>
              </a:buClr>
            </a:pPr>
            <a:r>
              <a:rPr lang="en-US" dirty="0">
                <a:solidFill>
                  <a:srgbClr val="000000"/>
                </a:solidFill>
              </a:rPr>
              <a:t>Overfitting: this is when the model pays too much attention to the training set</a:t>
            </a:r>
          </a:p>
          <a:p>
            <a:pPr lvl="1">
              <a:buClr>
                <a:srgbClr val="1D5787"/>
              </a:buClr>
            </a:pPr>
            <a:r>
              <a:rPr lang="en-US" dirty="0">
                <a:solidFill>
                  <a:srgbClr val="000000"/>
                </a:solidFill>
              </a:rPr>
              <a:t>Underfitting: this is when the model pays to little attention to the training set</a:t>
            </a:r>
          </a:p>
          <a:p>
            <a:pPr lvl="0">
              <a:buClr>
                <a:srgbClr val="1D5787"/>
              </a:buClr>
            </a:pPr>
            <a:r>
              <a:rPr lang="en-US" dirty="0">
                <a:solidFill>
                  <a:srgbClr val="000000"/>
                </a:solidFill>
              </a:rPr>
              <a:t>In both cases we have a model that will perform poorly on a testing set</a:t>
            </a:r>
          </a:p>
          <a:p>
            <a:pPr lvl="0">
              <a:buClr>
                <a:srgbClr val="1D5787"/>
              </a:buClr>
            </a:pPr>
            <a:r>
              <a:rPr lang="en-US" dirty="0">
                <a:solidFill>
                  <a:srgbClr val="000000"/>
                </a:solidFill>
              </a:rPr>
              <a:t>The different sources of error come from bias and variance (two different types of error “creators”)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2CABDC-4DC9-49D1-9600-1B163794BA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MODELING BASICS OF “LEARNING” FROM DATA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B5A2A66-B899-47D7-BF2A-B7531C14EB8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B56A5F-2888-4F4B-9548-3DFBBD9AE331}" type="datetime4">
              <a:rPr lang="en-US" smtClean="0">
                <a:uFillTx/>
              </a:rPr>
              <a:t>October 18, 2021</a:t>
            </a:fld>
            <a:endParaRPr lang="en-US" dirty="0">
              <a:uFillTx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10BCBC-08EB-4478-9E95-EA78AFE6BA2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11</a:t>
            </a:fld>
            <a:endParaRPr lang="en-US" dirty="0">
              <a:uFillTx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9EBDD2-CE80-4207-8DF3-E2721C5396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88"/>
          <a:stretch/>
        </p:blipFill>
        <p:spPr>
          <a:xfrm>
            <a:off x="5383666" y="2598390"/>
            <a:ext cx="3876675" cy="9806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7A3626-1671-4986-BF16-72A2646C82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1" t="13468" r="4059" b="11313"/>
          <a:stretch/>
        </p:blipFill>
        <p:spPr>
          <a:xfrm>
            <a:off x="4786828" y="4615254"/>
            <a:ext cx="5070350" cy="124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823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7ED20-4E6C-4DA5-90CF-C0B5F14BB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 Creating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F9719-6B84-40D1-9AB1-B744C8050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86691"/>
            <a:ext cx="4423719" cy="53526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have error that can manifest from a model learning too much or too little from the training set </a:t>
            </a:r>
          </a:p>
          <a:p>
            <a:r>
              <a:rPr lang="en-US" dirty="0"/>
              <a:t>This error comes from two different sources: </a:t>
            </a:r>
          </a:p>
          <a:p>
            <a:pPr lvl="1"/>
            <a:r>
              <a:rPr lang="en-US" dirty="0"/>
              <a:t>Bias: the difference between model prediction (y-hat) and the actual value (y)</a:t>
            </a:r>
          </a:p>
          <a:p>
            <a:pPr lvl="1"/>
            <a:r>
              <a:rPr lang="en-US" dirty="0"/>
              <a:t>Variance: the spread of our predictions for individual y-hat (with each other)</a:t>
            </a:r>
          </a:p>
          <a:p>
            <a:r>
              <a:rPr lang="en-US" dirty="0"/>
              <a:t>Bias and variance combine with irreducible error, error that comes from information we do not have data on, to create total model error </a:t>
            </a:r>
          </a:p>
          <a:p>
            <a:r>
              <a:rPr lang="en-US" dirty="0"/>
              <a:t>There is a trade-off between bias and variance inside of every model</a:t>
            </a:r>
          </a:p>
          <a:p>
            <a:pPr lvl="1"/>
            <a:r>
              <a:rPr lang="en-US" dirty="0"/>
              <a:t>If variance decreases bias must increase because this means the model is learning more about the training set preventing generalizations </a:t>
            </a:r>
          </a:p>
          <a:p>
            <a:pPr lvl="1"/>
            <a:r>
              <a:rPr lang="en-US" dirty="0"/>
              <a:t>If variance decreases bias must decrease because it is learning more about the generalizable trends of the data outside of the training set</a:t>
            </a:r>
          </a:p>
          <a:p>
            <a:r>
              <a:rPr lang="en-US" dirty="0"/>
              <a:t>This relates to model complexity, we would expected models that have higher variance to be more complex because they are more aggressively tracking individual observations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06D593-1926-4B3C-9744-5D55EB5436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KEY INPUTS INTO TOTAL ERROR OF A MODEL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E443003-032F-44DF-92EA-479A491B460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B56A5F-2888-4F4B-9548-3DFBBD9AE331}" type="datetime4">
              <a:rPr lang="en-US" smtClean="0">
                <a:uFillTx/>
              </a:rPr>
              <a:t>October 18, 2021</a:t>
            </a:fld>
            <a:endParaRPr lang="en-US" dirty="0">
              <a:uFillTx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C3B2A95-7B34-4F13-B14C-E5C9825AEB1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12</a:t>
            </a:fld>
            <a:endParaRPr lang="en-US" dirty="0">
              <a:uFillTx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157F1B-E893-4E37-B6CC-379FCB1CB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448" y="3795886"/>
            <a:ext cx="4163929" cy="25727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CEA1E2-9F73-4ABB-BA78-ED5FEE0A7472}"/>
                  </a:ext>
                </a:extLst>
              </p:cNvPr>
              <p:cNvSpPr txBox="1"/>
              <p:nvPr/>
            </p:nvSpPr>
            <p:spPr>
              <a:xfrm>
                <a:off x="5242516" y="2039465"/>
                <a:ext cx="4033861" cy="276999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𝐸𝑟𝑟𝑜𝑟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𝐵𝑖𝑎𝑠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𝑉𝑎𝑟𝑖𝑎𝑛𝑐𝑒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𝐼𝑟𝑟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CEA1E2-9F73-4ABB-BA78-ED5FEE0A7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516" y="2039465"/>
                <a:ext cx="4033861" cy="276999"/>
              </a:xfrm>
              <a:prstGeom prst="rect">
                <a:avLst/>
              </a:prstGeom>
              <a:blipFill>
                <a:blip r:embed="rId3"/>
                <a:stretch>
                  <a:fillRect l="-906" r="-75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9D4DFF-2FFC-4E4E-8D94-BA40EFCF0A2D}"/>
                  </a:ext>
                </a:extLst>
              </p:cNvPr>
              <p:cNvSpPr txBox="1"/>
              <p:nvPr/>
            </p:nvSpPr>
            <p:spPr>
              <a:xfrm>
                <a:off x="5029200" y="2725751"/>
                <a:ext cx="4852419" cy="349519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𝐸𝑟𝑟𝑜𝑟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5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1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5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1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5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5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1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5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500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1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5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9D4DFF-2FFC-4E4E-8D94-BA40EFCF0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2725751"/>
                <a:ext cx="4852419" cy="349519"/>
              </a:xfrm>
              <a:prstGeom prst="rect">
                <a:avLst/>
              </a:prstGeom>
              <a:blipFill>
                <a:blip r:embed="rId4"/>
                <a:stretch>
                  <a:fillRect l="-377"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0201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837F0-C012-BC41-A9F5-E50274A82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 (Part One)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5294C-02AB-6648-ACC7-4882C53E4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86691"/>
            <a:ext cx="4423719" cy="497766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OLS is recognized as the best linear unbiased estimator (BLUE) because it minimizes the residuals of the model </a:t>
            </a:r>
          </a:p>
          <a:p>
            <a:r>
              <a:rPr lang="en-US" dirty="0"/>
              <a:t>Ridge adds a L2 regularization or “punishment” to the betas of variables </a:t>
            </a:r>
          </a:p>
          <a:p>
            <a:pPr lvl="1"/>
            <a:r>
              <a:rPr lang="en-US" dirty="0"/>
              <a:t>This has the effect of breaking down the relationship between colinear variables because it increase asymptotically</a:t>
            </a:r>
          </a:p>
          <a:p>
            <a:r>
              <a:rPr lang="en-US" dirty="0"/>
              <a:t>OLS focuses on fitting the existing training set, but has no method generalizing these finding to the testing set</a:t>
            </a:r>
          </a:p>
          <a:p>
            <a:pPr lvl="1"/>
            <a:r>
              <a:rPr lang="en-US" dirty="0"/>
              <a:t>L2 regularization punished the betas of variables based on their magnitude</a:t>
            </a:r>
          </a:p>
          <a:p>
            <a:pPr lvl="1"/>
            <a:r>
              <a:rPr lang="en-US" dirty="0"/>
              <a:t>Referencing the perfectly correlated vectors we can see that they have different magnitude meaning they will be punished in a different manner</a:t>
            </a:r>
          </a:p>
          <a:p>
            <a:r>
              <a:rPr lang="en-US" dirty="0"/>
              <a:t>This allows the model to generalize better to the test set because L2 forces betas to be “off” from their original OLS prediction </a:t>
            </a:r>
          </a:p>
          <a:p>
            <a:r>
              <a:rPr lang="en-US" dirty="0"/>
              <a:t>This is controlled by a lambda terms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EE13AE-A44E-7342-BA3F-0700108C17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BUILDS ON OLS TO *ATTEMPT* TO SOLVE THE BIAS-VARIANCE TRADE-OFF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D5948D-F238-7443-AC90-8575CA2754F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B56A5F-2888-4F4B-9548-3DFBBD9AE331}" type="datetime4">
              <a:rPr lang="en-US" smtClean="0">
                <a:uFillTx/>
              </a:rPr>
              <a:t>October 18, 2021</a:t>
            </a:fld>
            <a:endParaRPr lang="en-US" dirty="0">
              <a:uFillTx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234C6B-0EDD-3543-AE7D-270E684F8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13</a:t>
            </a:fld>
            <a:endParaRPr lang="en-US" dirty="0"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127BA9-2132-408C-BC0E-312F8CD786A6}"/>
                  </a:ext>
                </a:extLst>
              </p:cNvPr>
              <p:cNvSpPr txBox="1"/>
              <p:nvPr/>
            </p:nvSpPr>
            <p:spPr>
              <a:xfrm>
                <a:off x="6092978" y="2540745"/>
                <a:ext cx="2457148" cy="372859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127BA9-2132-408C-BC0E-312F8CD78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978" y="2540745"/>
                <a:ext cx="2457148" cy="372859"/>
              </a:xfrm>
              <a:prstGeom prst="rect">
                <a:avLst/>
              </a:prstGeom>
              <a:blipFill>
                <a:blip r:embed="rId2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0375E8A-186A-4977-AE47-7FC316599104}"/>
                  </a:ext>
                </a:extLst>
              </p:cNvPr>
              <p:cNvSpPr txBox="1"/>
              <p:nvPr/>
            </p:nvSpPr>
            <p:spPr>
              <a:xfrm>
                <a:off x="5778148" y="4258133"/>
                <a:ext cx="3349378" cy="408958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𝑎𝑟𝑔𝑚𝑖𝑛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0375E8A-186A-4977-AE47-7FC316599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148" y="4258133"/>
                <a:ext cx="3349378" cy="408958"/>
              </a:xfrm>
              <a:prstGeom prst="rect">
                <a:avLst/>
              </a:prstGeom>
              <a:blipFill>
                <a:blip r:embed="rId3"/>
                <a:stretch>
                  <a:fillRect l="-1821" t="-4478" r="-182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1FE904D-3EF6-4EE5-B7C8-DBD0A6EB7E64}"/>
                  </a:ext>
                </a:extLst>
              </p:cNvPr>
              <p:cNvSpPr txBox="1"/>
              <p:nvPr/>
            </p:nvSpPr>
            <p:spPr>
              <a:xfrm>
                <a:off x="6092978" y="5200769"/>
                <a:ext cx="2509405" cy="501099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+…+</m:t>
                          </m:r>
                          <m:sSubSup>
                            <m:sSub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1FE904D-3EF6-4EE5-B7C8-DBD0A6EB7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978" y="5200769"/>
                <a:ext cx="2509405" cy="501099"/>
              </a:xfrm>
              <a:prstGeom prst="rect">
                <a:avLst/>
              </a:prstGeom>
              <a:blipFill>
                <a:blip r:embed="rId4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50A0AF9-1125-405A-8DF7-9765181D956E}"/>
                  </a:ext>
                </a:extLst>
              </p:cNvPr>
              <p:cNvSpPr txBox="1"/>
              <p:nvPr/>
            </p:nvSpPr>
            <p:spPr>
              <a:xfrm>
                <a:off x="5778148" y="4900865"/>
                <a:ext cx="629660" cy="246221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50A0AF9-1125-405A-8DF7-9765181D9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148" y="4900865"/>
                <a:ext cx="629660" cy="246221"/>
              </a:xfrm>
              <a:prstGeom prst="rect">
                <a:avLst/>
              </a:prstGeom>
              <a:blipFill>
                <a:blip r:embed="rId5"/>
                <a:stretch>
                  <a:fillRect l="-6796" r="-485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615441CF-0627-4C36-8671-5DC69C76CFAE}"/>
              </a:ext>
            </a:extLst>
          </p:cNvPr>
          <p:cNvSpPr/>
          <p:nvPr/>
        </p:nvSpPr>
        <p:spPr>
          <a:xfrm>
            <a:off x="5381576" y="4123990"/>
            <a:ext cx="4164376" cy="2122573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3B7406-D9E4-43D4-816A-EC772686ACCF}"/>
                  </a:ext>
                </a:extLst>
              </p:cNvPr>
              <p:cNvSpPr txBox="1"/>
              <p:nvPr/>
            </p:nvSpPr>
            <p:spPr>
              <a:xfrm>
                <a:off x="6092978" y="5755552"/>
                <a:ext cx="2680606" cy="246221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𝑝𝑎𝑟𝑎𝑚𝑒𝑡𝑒𝑟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𝑝𝑢𝑛𝑖𝑠h𝑒𝑚𝑒𝑛𝑡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3B7406-D9E4-43D4-816A-EC772686A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978" y="5755552"/>
                <a:ext cx="2680606" cy="246221"/>
              </a:xfrm>
              <a:prstGeom prst="rect">
                <a:avLst/>
              </a:prstGeom>
              <a:blipFill>
                <a:blip r:embed="rId6"/>
                <a:stretch>
                  <a:fillRect l="-1139" r="-1595" b="-34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3819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48DFE-1198-4D60-8D36-BD8603CCF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 (Part Two)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D5D63-FF86-49E5-AC5C-61C4D0B44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the equation in the previous slide we can see that there is still the development of an OLS</a:t>
            </a:r>
          </a:p>
          <a:p>
            <a:r>
              <a:rPr lang="en-US" dirty="0"/>
              <a:t>Lambda is a hyperparameter in the Ridge regression which is set by you and determines the influence of the L2 regularization </a:t>
            </a:r>
          </a:p>
          <a:p>
            <a:pPr lvl="1"/>
            <a:r>
              <a:rPr lang="en-US" dirty="0"/>
              <a:t>A lambda of zero means that: Ridge = OLS</a:t>
            </a:r>
          </a:p>
          <a:p>
            <a:pPr lvl="1"/>
            <a:r>
              <a:rPr lang="en-US" dirty="0"/>
              <a:t>Higher lambda complete destroy collinearity of the data and cause underfitting</a:t>
            </a:r>
          </a:p>
          <a:p>
            <a:r>
              <a:rPr lang="en-US" dirty="0"/>
              <a:t>As mentioned earlier OLS is BLUE which means it is unbiased</a:t>
            </a:r>
          </a:p>
          <a:p>
            <a:pPr lvl="1"/>
            <a:r>
              <a:rPr lang="en-US" dirty="0"/>
              <a:t>We can see this graphically to the right where OLS is on the far right</a:t>
            </a:r>
          </a:p>
          <a:p>
            <a:pPr lvl="1"/>
            <a:r>
              <a:rPr lang="en-US" dirty="0"/>
              <a:t>Ridge attempts to move the OLS lines further to the left to minimize total error (which we know is more than just variance)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C6AE47-F869-4680-A3B6-C2738C588B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FINAL NOTES ON RIDGE REGRESSION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4F01A35-4563-4542-897B-52AE8072466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B56A5F-2888-4F4B-9548-3DFBBD9AE331}" type="datetime4">
              <a:rPr lang="en-US" smtClean="0">
                <a:uFillTx/>
              </a:rPr>
              <a:t>October 18, 2021</a:t>
            </a:fld>
            <a:endParaRPr lang="en-US" dirty="0">
              <a:uFillTx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7F925C-F32A-4309-A59E-25748C3526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14</a:t>
            </a:fld>
            <a:endParaRPr lang="en-US" dirty="0">
              <a:uFillTx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6B5095-A43A-40E9-8AAE-F05DE5B40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4446840"/>
            <a:ext cx="3657385" cy="27466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CB4513-4CD1-BB44-8446-BB7C98BB1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480" y="1347191"/>
            <a:ext cx="2629477" cy="314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36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2159F-9E24-C94A-B6C7-656D1F07E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95D30C-B7D8-2741-8B7B-9BFA26DB87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86691"/>
                <a:ext cx="4423719" cy="525141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Very similar to the Ridge regression but uses and L1 regularization term instead of L2</a:t>
                </a:r>
              </a:p>
              <a:p>
                <a:r>
                  <a:rPr lang="en-US" dirty="0"/>
                  <a:t>The large difference between Lasso and Ridge is that instead of squaring the beta term (slope) you take the absolutely value</a:t>
                </a:r>
              </a:p>
              <a:p>
                <a:r>
                  <a:rPr lang="en-US" dirty="0"/>
                  <a:t>By tuning the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we are essentially doing feature selection</a:t>
                </a:r>
              </a:p>
              <a:p>
                <a:pPr lvl="1"/>
                <a:r>
                  <a:rPr lang="en-US" dirty="0"/>
                  <a:t>In both L1 and L2 you are moving betas closer to zero but under L1 this usually results in feature elimination 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increases bias increases </a:t>
                </a:r>
              </a:p>
              <a:p>
                <a:r>
                  <a:rPr lang="en-US" dirty="0"/>
                  <a:t>Can see why Lasso completely removes features whereas Ridge will just reduce them to zero</a:t>
                </a:r>
              </a:p>
              <a:p>
                <a:pPr lvl="1"/>
                <a:r>
                  <a:rPr lang="en-US" dirty="0"/>
                  <a:t>Lasso takes into account the magnitude of features</a:t>
                </a:r>
              </a:p>
              <a:p>
                <a:pPr lvl="1"/>
                <a:r>
                  <a:rPr lang="en-US" dirty="0"/>
                  <a:t>Expanding the square until it hits the ellipses (measurement of model success) and wait for contact</a:t>
                </a:r>
              </a:p>
              <a:p>
                <a:pPr lvl="1"/>
                <a:r>
                  <a:rPr lang="en-US" dirty="0"/>
                  <a:t>Under this we can see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can remain zero even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increases to become tangent too the ellipse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95D30C-B7D8-2741-8B7B-9BFA26DB87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86691"/>
                <a:ext cx="4423719" cy="5251418"/>
              </a:xfrm>
              <a:blipFill>
                <a:blip r:embed="rId2"/>
                <a:stretch>
                  <a:fillRect l="-287" t="-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614715-4012-6446-B7B8-1E422F776A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USES AN L1 REGULATION INSTEAD OF L2 (FROM RIDGE)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B7B4078-31E7-7348-A622-AC138116D4E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B56A5F-2888-4F4B-9548-3DFBBD9AE331}" type="datetime4">
              <a:rPr lang="en-US" smtClean="0">
                <a:uFillTx/>
              </a:rPr>
              <a:t>October 18, 2021</a:t>
            </a:fld>
            <a:endParaRPr lang="en-US" dirty="0">
              <a:uFillTx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8FDDDC9-2FB6-3545-85D3-225849056EB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15</a:t>
            </a:fld>
            <a:endParaRPr lang="en-US" dirty="0">
              <a:uFillTx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AC5743-D66B-0D42-BE83-A65BED158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320" y="1786691"/>
            <a:ext cx="37973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52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B90F-3DC6-FB43-96C5-F6B4718DE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AD215-9920-384E-ADFD-45CA3687C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86691"/>
            <a:ext cx="4423719" cy="540381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began this lecture with the assumption that there was a train and test split (usually around 0.75/0.25)</a:t>
            </a:r>
          </a:p>
          <a:p>
            <a:r>
              <a:rPr lang="en-US" dirty="0"/>
              <a:t>Some potential problems with this: </a:t>
            </a:r>
          </a:p>
          <a:p>
            <a:pPr lvl="1"/>
            <a:r>
              <a:rPr lang="en-US" dirty="0"/>
              <a:t>You data is not randomized within the dataframe (granted this is an easy fix)</a:t>
            </a:r>
          </a:p>
          <a:p>
            <a:pPr lvl="1"/>
            <a:r>
              <a:rPr lang="en-US" dirty="0"/>
              <a:t>You get a unique test set that is not representative of the sample or the population </a:t>
            </a:r>
          </a:p>
          <a:p>
            <a:pPr lvl="2"/>
            <a:r>
              <a:rPr lang="en-US" dirty="0"/>
              <a:t>Becomes a larger issue with n is not large</a:t>
            </a:r>
          </a:p>
          <a:p>
            <a:pPr lvl="1"/>
            <a:r>
              <a:rPr lang="en-US" dirty="0"/>
              <a:t>You cannot “presplit” your data </a:t>
            </a:r>
          </a:p>
          <a:p>
            <a:r>
              <a:rPr lang="en-US" dirty="0"/>
              <a:t>We can solve this we cross-validation, which essentially folds the data over and over again </a:t>
            </a:r>
          </a:p>
          <a:p>
            <a:pPr lvl="1"/>
            <a:r>
              <a:rPr lang="en-US" dirty="0"/>
              <a:t>The standard is typically seven-fold CV</a:t>
            </a:r>
          </a:p>
          <a:p>
            <a:pPr lvl="1"/>
            <a:r>
              <a:rPr lang="en-US" dirty="0"/>
              <a:t>CV folds the data differently every time and ensures that results are generalizable </a:t>
            </a:r>
          </a:p>
          <a:p>
            <a:r>
              <a:rPr lang="en-US" dirty="0"/>
              <a:t>General steps are: </a:t>
            </a:r>
          </a:p>
          <a:p>
            <a:pPr lvl="1"/>
            <a:r>
              <a:rPr lang="en-US" dirty="0"/>
              <a:t>Shuffle</a:t>
            </a:r>
          </a:p>
          <a:p>
            <a:pPr lvl="1"/>
            <a:r>
              <a:rPr lang="en-US" dirty="0"/>
              <a:t>Split into subsets</a:t>
            </a:r>
          </a:p>
          <a:p>
            <a:pPr lvl="1"/>
            <a:r>
              <a:rPr lang="en-US" dirty="0"/>
              <a:t>Within each subset create a train and test group and run the regression and record statistics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8DF785-BA9E-0C4A-BCE6-549C61D236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STARTED WITH TRAIN-TEST SPLIT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76A723-C3AE-1542-AA48-44917A37A86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B56A5F-2888-4F4B-9548-3DFBBD9AE331}" type="datetime4">
              <a:rPr lang="en-US" smtClean="0">
                <a:uFillTx/>
              </a:rPr>
              <a:t>October 18, 2021</a:t>
            </a:fld>
            <a:endParaRPr lang="en-US" dirty="0">
              <a:uFillTx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D8BB350-4E86-B748-904E-4171C5B367F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16</a:t>
            </a:fld>
            <a:endParaRPr lang="en-US" dirty="0">
              <a:uFillTx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73C73E-D31A-E149-B24E-A7F5FC2843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802"/>
          <a:stretch/>
        </p:blipFill>
        <p:spPr>
          <a:xfrm>
            <a:off x="5029200" y="2835998"/>
            <a:ext cx="4665023" cy="260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72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C7045-1E7F-D643-A1CE-01145BD4C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Uniqueness versus Stability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86453-305E-264D-BC7E-DD5FBF93E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define these terms as: </a:t>
            </a:r>
          </a:p>
          <a:p>
            <a:pPr lvl="1"/>
            <a:r>
              <a:rPr lang="en-US" dirty="0"/>
              <a:t>Uniqueness: Given a fixed dataset we always get the same result back </a:t>
            </a:r>
          </a:p>
          <a:p>
            <a:pPr lvl="1"/>
            <a:r>
              <a:rPr lang="en-US" dirty="0"/>
              <a:t>Stability: The output does not vary significantly if the dataset is altered slightly</a:t>
            </a:r>
          </a:p>
          <a:p>
            <a:r>
              <a:rPr lang="en-US" dirty="0"/>
              <a:t>We would define Ridge (L2) as stable because it does not eliminate terms</a:t>
            </a:r>
          </a:p>
          <a:p>
            <a:r>
              <a:rPr lang="en-US" dirty="0"/>
              <a:t>We would define Lasso (L1) as unstable because it reduces coefficients to zero </a:t>
            </a:r>
          </a:p>
          <a:p>
            <a:r>
              <a:rPr lang="en-US" dirty="0"/>
              <a:t>Has been shown that cross-validation leads to unstable models because it changes the data</a:t>
            </a:r>
          </a:p>
          <a:p>
            <a:r>
              <a:rPr lang="en-US" dirty="0"/>
              <a:t>Issue with Lasso because given various beta inputs small changes could lead to large changes in your response variables (angles)</a:t>
            </a:r>
          </a:p>
          <a:p>
            <a:r>
              <a:rPr lang="en-US" dirty="0"/>
              <a:t>If Lasso is unstable, but nonetheless a good model what can we do… multi-task lasso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04F078-9D41-1E4D-A8B3-B249719F80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HOW THEY ARE DIFFERENT AND SIMILIAR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8E18CE-6157-A148-85B8-F4078F03208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B56A5F-2888-4F4B-9548-3DFBBD9AE331}" type="datetime4">
              <a:rPr lang="en-US" smtClean="0">
                <a:uFillTx/>
              </a:rPr>
              <a:t>October 18, 2021</a:t>
            </a:fld>
            <a:endParaRPr lang="en-US" dirty="0">
              <a:uFillTx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863FC80-FDAB-BC42-AAAC-2A47794AB71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17</a:t>
            </a:fld>
            <a:endParaRPr lang="en-US" dirty="0">
              <a:uFillTx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A7515-19AE-4545-BF59-9B853DF3AC60}"/>
              </a:ext>
            </a:extLst>
          </p:cNvPr>
          <p:cNvSpPr txBox="1"/>
          <p:nvPr/>
        </p:nvSpPr>
        <p:spPr>
          <a:xfrm>
            <a:off x="5361709" y="3181058"/>
            <a:ext cx="4073236" cy="175432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THERE REALLY IS JUST A NOT A GOOD PHOTO FOR THIS </a:t>
            </a:r>
          </a:p>
        </p:txBody>
      </p:sp>
    </p:spTree>
    <p:extLst>
      <p:ext uri="{BB962C8B-B14F-4D97-AF65-F5344CB8AC3E}">
        <p14:creationId xmlns:p14="http://schemas.microsoft.com/office/powerpoint/2010/main" val="1272471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E7DFA-DF25-3F42-9BE2-A21CB0F89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Multi-Task Lasso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D6492-9D51-2A46-87AE-CC98D225C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Disclaimer: </a:t>
            </a:r>
            <a:r>
              <a:rPr lang="en-US" dirty="0" err="1"/>
              <a:t>MTLasso</a:t>
            </a:r>
            <a:r>
              <a:rPr lang="en-US" dirty="0"/>
              <a:t> might be unstable, but this might not truly matter</a:t>
            </a:r>
          </a:p>
          <a:p>
            <a:pPr lvl="1"/>
            <a:r>
              <a:rPr lang="en-US" dirty="0"/>
              <a:t>We care about stability because we want the same result consistently when generalized </a:t>
            </a:r>
          </a:p>
          <a:p>
            <a:pPr lvl="1"/>
            <a:r>
              <a:rPr lang="en-US" dirty="0"/>
              <a:t>Selection + CV = Selection + good lambda</a:t>
            </a:r>
          </a:p>
          <a:p>
            <a:pPr lvl="1"/>
            <a:r>
              <a:rPr lang="en-US" dirty="0"/>
              <a:t>Thus, in some cases it might not matter that there is instability because risk is consistent </a:t>
            </a:r>
          </a:p>
          <a:p>
            <a:r>
              <a:rPr lang="en-US" dirty="0" err="1"/>
              <a:t>MTLasso</a:t>
            </a:r>
            <a:r>
              <a:rPr lang="en-US" dirty="0"/>
              <a:t> sets the features that should be included in every iteration of a model initially</a:t>
            </a:r>
          </a:p>
          <a:p>
            <a:pPr lvl="1"/>
            <a:r>
              <a:rPr lang="en-US" dirty="0"/>
              <a:t>This means that the features being scaled are the same from k-fold to k-fold </a:t>
            </a:r>
          </a:p>
          <a:p>
            <a:pPr lvl="1"/>
            <a:r>
              <a:rPr lang="en-US" dirty="0"/>
              <a:t>Obviously, this increases model stability </a:t>
            </a:r>
          </a:p>
          <a:p>
            <a:r>
              <a:rPr lang="en-US" dirty="0"/>
              <a:t>Works only if you have a general idea of what features you want to include in your model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4CA155-168D-9343-A099-389CBF9B9E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MODIFICATION OF ORIGINAL LASSO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7C7EB07-63EE-084B-84EF-89C8BBCAC16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B56A5F-2888-4F4B-9548-3DFBBD9AE331}" type="datetime4">
              <a:rPr lang="en-US" smtClean="0">
                <a:uFillTx/>
              </a:rPr>
              <a:t>October 18, 2021</a:t>
            </a:fld>
            <a:endParaRPr lang="en-US" dirty="0">
              <a:uFillTx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988D86-72CD-B44E-B36D-E2CD686A271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18</a:t>
            </a:fld>
            <a:endParaRPr lang="en-US" dirty="0">
              <a:uFillTx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7436BC-AA2B-A945-A795-CEF9F779A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919" y="2161309"/>
            <a:ext cx="5017314" cy="332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122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10646-F59E-9349-B884-A991B5DC2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ElasticNet</a:t>
            </a:r>
            <a:r>
              <a:rPr lang="en-US" dirty="0"/>
              <a:t> (Part One)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9A853D-10E3-6D4E-9EBB-FF150A6FC6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86691"/>
                <a:ext cx="4423719" cy="5232674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Draws on both the L1 and L2 regularization term from Lasso and Ridge</a:t>
                </a:r>
              </a:p>
              <a:p>
                <a:r>
                  <a:rPr lang="en-US" dirty="0"/>
                  <a:t>You are able to set the level of input from the L1 term in </a:t>
                </a:r>
                <a:r>
                  <a:rPr lang="en-US" dirty="0" err="1"/>
                  <a:t>sklearn</a:t>
                </a:r>
                <a:r>
                  <a:rPr lang="en-US" dirty="0"/>
                  <a:t> using a parameter of the model </a:t>
                </a:r>
              </a:p>
              <a:p>
                <a:r>
                  <a:rPr lang="en-US" dirty="0"/>
                  <a:t>Limitations of using Lasso or Ridge alone: </a:t>
                </a:r>
              </a:p>
              <a:p>
                <a:pPr lvl="1"/>
                <a:r>
                  <a:rPr lang="en-US" dirty="0"/>
                  <a:t>In cases of many highly correlated independent variables Lasso only chooses one to represent them</a:t>
                </a:r>
              </a:p>
              <a:p>
                <a:pPr lvl="1"/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situations Lasso becomes dominated by Ridge</a:t>
                </a:r>
              </a:p>
              <a:p>
                <a:r>
                  <a:rPr lang="en-US" dirty="0"/>
                  <a:t>ENet allows you to gain the stability of the </a:t>
                </a:r>
                <a:r>
                  <a:rPr lang="en-US" dirty="0" err="1"/>
                  <a:t>MTLasso</a:t>
                </a:r>
                <a:r>
                  <a:rPr lang="en-US" dirty="0"/>
                  <a:t> or Ridge regression while still dealing with multicollinearity</a:t>
                </a:r>
              </a:p>
              <a:p>
                <a:r>
                  <a:rPr lang="en-US" dirty="0"/>
                  <a:t>Under Lasso or </a:t>
                </a:r>
                <a:r>
                  <a:rPr lang="en-US" dirty="0" err="1"/>
                  <a:t>MTLasso</a:t>
                </a:r>
                <a:r>
                  <a:rPr lang="en-US" dirty="0"/>
                  <a:t> the features that are “deleted” (specifically beta = 0) are in a way </a:t>
                </a:r>
                <a:r>
                  <a:rPr lang="en-US" dirty="0" err="1"/>
                  <a:t>choosen</a:t>
                </a:r>
                <a:r>
                  <a:rPr lang="en-US" dirty="0"/>
                  <a:t> at random</a:t>
                </a:r>
              </a:p>
              <a:p>
                <a:pPr lvl="1"/>
                <a:r>
                  <a:rPr lang="en-US" dirty="0"/>
                  <a:t>ENet uses Ridge to remove some of this feature selection “randomness”</a:t>
                </a:r>
              </a:p>
              <a:p>
                <a:r>
                  <a:rPr lang="en-US" dirty="0"/>
                  <a:t>Usually universally preferred over Lasso and Ridge</a:t>
                </a:r>
              </a:p>
              <a:p>
                <a:r>
                  <a:rPr lang="en-US" dirty="0"/>
                  <a:t>Extremely useful when the number of independent variables is greater than n observations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9A853D-10E3-6D4E-9EBB-FF150A6FC6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86691"/>
                <a:ext cx="4423719" cy="5232674"/>
              </a:xfrm>
              <a:blipFill>
                <a:blip r:embed="rId2"/>
                <a:stretch>
                  <a:fillRect t="-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901AE6-46D3-054E-B58D-AA2F959953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INTRODUCTION TO ELASTIC NET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606BB0-899B-A44F-8F81-0FA3D1FEA05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B56A5F-2888-4F4B-9548-3DFBBD9AE331}" type="datetime4">
              <a:rPr lang="en-US" smtClean="0">
                <a:uFillTx/>
              </a:rPr>
              <a:t>October 18, 2021</a:t>
            </a:fld>
            <a:endParaRPr lang="en-US" dirty="0">
              <a:uFillTx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EAB066-3D51-9B42-B182-5A3DE1BC28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19</a:t>
            </a:fld>
            <a:endParaRPr lang="en-US" dirty="0"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488024-F55D-7547-877F-661456D5CCF8}"/>
                  </a:ext>
                </a:extLst>
              </p:cNvPr>
              <p:cNvSpPr txBox="1"/>
              <p:nvPr/>
            </p:nvSpPr>
            <p:spPr>
              <a:xfrm>
                <a:off x="5029200" y="3423386"/>
                <a:ext cx="4755341" cy="717119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7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7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𝑒𝑙𝑎𝑠𝑡𝑖𝑐</m:t>
                          </m:r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𝑛𝑒𝑡</m:t>
                          </m:r>
                        </m:e>
                      </m:d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𝑂𝐿𝑆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1700" b="0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1700" b="0" i="0" smtClean="0">
                          <a:latin typeface="Cambria Math" panose="02040503050406030204" pitchFamily="18" charset="0"/>
                        </a:rPr>
                        <m:t>sgn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7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𝑂𝐿𝑆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7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488024-F55D-7547-877F-661456D5C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3423386"/>
                <a:ext cx="4755341" cy="717119"/>
              </a:xfrm>
              <a:prstGeom prst="rect">
                <a:avLst/>
              </a:prstGeom>
              <a:blipFill>
                <a:blip r:embed="rId3"/>
                <a:stretch>
                  <a:fillRect l="-1337" t="-1754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DE13EB6-1F48-174C-A4D6-F6F5D76D21CC}"/>
              </a:ext>
            </a:extLst>
          </p:cNvPr>
          <p:cNvSpPr/>
          <p:nvPr/>
        </p:nvSpPr>
        <p:spPr>
          <a:xfrm>
            <a:off x="4880919" y="3281082"/>
            <a:ext cx="5016116" cy="1104144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101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Before Breakout Meetings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QUICK REMINDERS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>
          <a:xfrm>
            <a:off x="457200" y="163629"/>
            <a:ext cx="2263140" cy="269356"/>
          </a:xfrm>
        </p:spPr>
        <p:txBody>
          <a:bodyPr/>
          <a:lstStyle/>
          <a:p>
            <a:fld id="{C63209CA-2022-46CA-91A5-0A0D44630BB9}" type="datetime4">
              <a:rPr lang="en-US" smtClean="0">
                <a:uFillTx/>
              </a:rPr>
              <a:t>October 18, 2021</a:t>
            </a:fld>
            <a:endParaRPr lang="en-US">
              <a:uFillTx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>
          <a:xfrm>
            <a:off x="6951480" y="7372818"/>
            <a:ext cx="2263140" cy="197276"/>
          </a:xfrm>
        </p:spPr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2</a:t>
            </a:fld>
            <a:endParaRPr lang="en-US" dirty="0">
              <a:uFillTx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pc="300" dirty="0">
                <a:uFillTx/>
              </a:rPr>
              <a:t>SECTION I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0FD31-2CC1-FA41-BD1F-20565A123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ElasticNet</a:t>
            </a:r>
            <a:r>
              <a:rPr lang="en-US" dirty="0"/>
              <a:t> (Part Two)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53DEA-1184-7A4D-8016-6BD15E7D3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ENet generalizes to all other forms of regularization because it is pessimistic</a:t>
            </a:r>
          </a:p>
          <a:p>
            <a:pPr lvl="1"/>
            <a:r>
              <a:rPr lang="en-US" dirty="0"/>
              <a:t>In both L1 and L2 regularization the result is independent variables being pulled to zero</a:t>
            </a:r>
          </a:p>
          <a:p>
            <a:pPr lvl="1"/>
            <a:r>
              <a:rPr lang="en-US" dirty="0"/>
              <a:t>Because of this at a certain point there are few questions that different combinations of L1 and L2 cannot solve</a:t>
            </a:r>
          </a:p>
          <a:p>
            <a:r>
              <a:rPr lang="en-US" dirty="0"/>
              <a:t>Allows us to moderate Ridge regression</a:t>
            </a:r>
          </a:p>
          <a:p>
            <a:pPr lvl="1"/>
            <a:r>
              <a:rPr lang="en-US" dirty="0"/>
              <a:t>Remember that Ridge punishes large betas more, but in some cases this might be better</a:t>
            </a:r>
          </a:p>
          <a:p>
            <a:pPr lvl="1"/>
            <a:r>
              <a:rPr lang="en-US" dirty="0"/>
              <a:t>e.g. predicting and individuals income and one of the factors is parents income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EE918-1AA0-FD4E-BDDF-E72D1C8E35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BETTER MORE GENERALIZABLE MODELS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7FA447F-7DED-0744-85FC-3EFF9DE3826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B56A5F-2888-4F4B-9548-3DFBBD9AE331}" type="datetime4">
              <a:rPr lang="en-US" smtClean="0">
                <a:uFillTx/>
              </a:rPr>
              <a:t>October 18, 2021</a:t>
            </a:fld>
            <a:endParaRPr lang="en-US" dirty="0">
              <a:uFillTx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03549BE-D7B3-1B4F-B3EA-0C5667FB213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20</a:t>
            </a:fld>
            <a:endParaRPr lang="en-US" dirty="0">
              <a:uFillTx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DC6165-73A0-2642-99AE-36D406A6C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011" y="1936377"/>
            <a:ext cx="4709459" cy="353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46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5D33A-E53A-FA41-8A20-70969D859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Angle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3E1FB-2FAD-0A4A-93D4-3C46DC2E4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LARS is a forward stepwise function that iteratively builds a model </a:t>
            </a:r>
          </a:p>
          <a:p>
            <a:pPr lvl="1"/>
            <a:r>
              <a:rPr lang="en-US" dirty="0"/>
              <a:t>First a stepwise function is one that adds (or subtracts) features iteratively</a:t>
            </a:r>
          </a:p>
          <a:p>
            <a:pPr lvl="1"/>
            <a:r>
              <a:rPr lang="en-US" dirty="0"/>
              <a:t>LARS starts with a model the size of 0 and then will add features as it “steps” forward</a:t>
            </a:r>
          </a:p>
          <a:p>
            <a:r>
              <a:rPr lang="en-US" dirty="0"/>
              <a:t>Method of adding features: </a:t>
            </a:r>
          </a:p>
          <a:p>
            <a:pPr lvl="1"/>
            <a:r>
              <a:rPr lang="en-US" dirty="0"/>
              <a:t>LARS will add a variable if it is the one that is most correlated with the dependent variable</a:t>
            </a:r>
          </a:p>
          <a:p>
            <a:pPr lvl="1"/>
            <a:r>
              <a:rPr lang="en-US" dirty="0"/>
              <a:t>It does this over-and-over again iteratively building a model </a:t>
            </a:r>
          </a:p>
          <a:p>
            <a:pPr lvl="2"/>
            <a:r>
              <a:rPr lang="en-US" dirty="0"/>
              <a:t>e.g. if you have x1 and x2 with given betas the next variable added will be the one with the best correlation to the y</a:t>
            </a:r>
          </a:p>
          <a:p>
            <a:r>
              <a:rPr lang="en-US" dirty="0"/>
              <a:t>Most often used to supplement Lasso because it is faster and does not necessarily remove some features</a:t>
            </a:r>
          </a:p>
          <a:p>
            <a:pPr marL="285750" lvl="1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8BC7E8-2DAE-9F43-B218-EE07F25581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GREEDY MODEL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C1F80C-F9FF-DB4C-BF17-92E04FEB8FE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B56A5F-2888-4F4B-9548-3DFBBD9AE331}" type="datetime4">
              <a:rPr lang="en-US" smtClean="0">
                <a:uFillTx/>
              </a:rPr>
              <a:t>October 18, 2021</a:t>
            </a:fld>
            <a:endParaRPr lang="en-US" dirty="0">
              <a:uFillTx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084A42-8D3D-2647-A741-BECB425616C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21</a:t>
            </a:fld>
            <a:endParaRPr lang="en-US" dirty="0">
              <a:uFillTx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BDD091-6917-3A4D-B1E5-87469EFD8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733" y="2622176"/>
            <a:ext cx="4461467" cy="259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04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78C80-9689-5A4D-BCE4-4559B2354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9CB9F-BFC9-7F4A-9115-4435821A3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554" y="1961503"/>
            <a:ext cx="8085066" cy="4707629"/>
          </a:xfrm>
        </p:spPr>
        <p:txBody>
          <a:bodyPr/>
          <a:lstStyle/>
          <a:p>
            <a:r>
              <a:rPr lang="en-US" dirty="0"/>
              <a:t>Something that I did not realize until later was that models and our ability to model changes over time</a:t>
            </a:r>
          </a:p>
          <a:p>
            <a:pPr lvl="1"/>
            <a:r>
              <a:rPr lang="en-US" dirty="0"/>
              <a:t>We can see this in the regressions we have covered today</a:t>
            </a:r>
          </a:p>
          <a:p>
            <a:pPr lvl="1"/>
            <a:r>
              <a:rPr lang="en-US" dirty="0"/>
              <a:t>OLS &gt; Ridge/LASSO &gt; </a:t>
            </a:r>
            <a:r>
              <a:rPr lang="en-US" dirty="0" err="1"/>
              <a:t>Enet</a:t>
            </a:r>
            <a:r>
              <a:rPr lang="en-US" dirty="0"/>
              <a:t> &gt; LARS</a:t>
            </a:r>
          </a:p>
          <a:p>
            <a:r>
              <a:rPr lang="en-US" dirty="0"/>
              <a:t>Overtime models are created to answer the issues that different models created</a:t>
            </a:r>
          </a:p>
          <a:p>
            <a:r>
              <a:rPr lang="en-US" dirty="0"/>
              <a:t>Implies that no model is perfect</a:t>
            </a:r>
          </a:p>
          <a:p>
            <a:pPr lvl="1"/>
            <a:r>
              <a:rPr lang="en-US" dirty="0"/>
              <a:t>We have a way to answer this with voting regressions and ensemble regressions</a:t>
            </a:r>
          </a:p>
          <a:p>
            <a:pPr lvl="1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4044C9-7C2B-CE42-96AB-9BD8C342DC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LOOKING BACK AT MODELS COVERED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3963277-1916-D14A-B73A-E251F3876FC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B56A5F-2888-4F4B-9548-3DFBBD9AE331}" type="datetime4">
              <a:rPr lang="en-US" smtClean="0">
                <a:uFillTx/>
              </a:rPr>
              <a:t>October 18, 2021</a:t>
            </a:fld>
            <a:endParaRPr lang="en-US" dirty="0">
              <a:uFillTx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1FC4660-E5FF-4F4D-B48E-31D67167452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22</a:t>
            </a:fld>
            <a:endParaRPr 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45843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DF972-F510-5644-ABB7-BAA5A2161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R-Squared is Not Great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46D00-C14A-E64E-A6D8-6D472FA24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86691"/>
            <a:ext cx="4423719" cy="525141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know that models need to ”know” a way they are doing well</a:t>
            </a:r>
          </a:p>
          <a:p>
            <a:pPr lvl="1"/>
            <a:r>
              <a:rPr lang="en-US" dirty="0"/>
              <a:t>See this in OLS with the use of R-squared and minimizing variance (residuals) </a:t>
            </a:r>
          </a:p>
          <a:p>
            <a:pPr lvl="1"/>
            <a:r>
              <a:rPr lang="en-US" dirty="0"/>
              <a:t>There are other ways we can measure model success</a:t>
            </a:r>
          </a:p>
          <a:p>
            <a:r>
              <a:rPr lang="en-US" dirty="0"/>
              <a:t>Problems with R-squared:</a:t>
            </a:r>
          </a:p>
          <a:p>
            <a:pPr lvl="1"/>
            <a:r>
              <a:rPr lang="en-US" dirty="0"/>
              <a:t>Required that residuals sum to one because we assume that they are normally distributed</a:t>
            </a:r>
          </a:p>
          <a:p>
            <a:pPr lvl="1"/>
            <a:r>
              <a:rPr lang="en-US" dirty="0"/>
              <a:t>Increasing the number of variables increases R-squared regardless of their ”actual” value </a:t>
            </a:r>
          </a:p>
          <a:p>
            <a:pPr lvl="1"/>
            <a:r>
              <a:rPr lang="en-US" dirty="0"/>
              <a:t>Can get “good” R-squared even if the relationship is non-linear</a:t>
            </a:r>
          </a:p>
          <a:p>
            <a:pPr lvl="1"/>
            <a:r>
              <a:rPr lang="en-US" dirty="0"/>
              <a:t>Does not allow you to generalize to prediction error, all you know is about the size of residuals </a:t>
            </a:r>
          </a:p>
          <a:p>
            <a:pPr lvl="1"/>
            <a:r>
              <a:rPr lang="en-US" dirty="0"/>
              <a:t>Cannot compare across model of transformed and </a:t>
            </a:r>
            <a:r>
              <a:rPr lang="en-US" dirty="0" err="1"/>
              <a:t>nontransformed</a:t>
            </a:r>
            <a:r>
              <a:rPr lang="en-US" dirty="0"/>
              <a:t> Y</a:t>
            </a:r>
          </a:p>
          <a:p>
            <a:pPr lvl="1"/>
            <a:r>
              <a:rPr lang="en-US" dirty="0"/>
              <a:t>You get the same R-squared if you regress X on y or y on X </a:t>
            </a:r>
          </a:p>
          <a:p>
            <a:pPr lvl="1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3FCDE6-0ABB-0842-B647-C2ECB8BA67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SO FAR WE HAVE NOT SPECIFIED THE METRIC FOR WHICH OUR MODEL WILL LEARN FROM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4C0D036-0BE4-8B41-B3D5-F18D392BEA5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B56A5F-2888-4F4B-9548-3DFBBD9AE331}" type="datetime4">
              <a:rPr lang="en-US" smtClean="0">
                <a:uFillTx/>
              </a:rPr>
              <a:t>October 18, 2021</a:t>
            </a:fld>
            <a:endParaRPr lang="en-US" dirty="0">
              <a:uFillTx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35B505D-FA54-6449-8ABF-64CD204C71E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23</a:t>
            </a:fld>
            <a:endParaRPr lang="en-US" dirty="0"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5A2057-5885-454A-9866-255245C5DDAC}"/>
                  </a:ext>
                </a:extLst>
              </p:cNvPr>
              <p:cNvSpPr txBox="1"/>
              <p:nvPr/>
            </p:nvSpPr>
            <p:spPr>
              <a:xfrm>
                <a:off x="6410276" y="2777358"/>
                <a:ext cx="1415387" cy="518604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𝑅𝑆𝑆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𝑇𝑆𝑆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5A2057-5885-454A-9866-255245C5D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0276" y="2777358"/>
                <a:ext cx="1415387" cy="518604"/>
              </a:xfrm>
              <a:prstGeom prst="rect">
                <a:avLst/>
              </a:prstGeom>
              <a:blipFill>
                <a:blip r:embed="rId2"/>
                <a:stretch>
                  <a:fillRect l="-2679" t="-4762" r="-3571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C9ED8D-4931-0D47-B587-EF64A3CBBD70}"/>
                  </a:ext>
                </a:extLst>
              </p:cNvPr>
              <p:cNvSpPr txBox="1"/>
              <p:nvPr/>
            </p:nvSpPr>
            <p:spPr>
              <a:xfrm>
                <a:off x="6718694" y="3766804"/>
                <a:ext cx="2102306" cy="672172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𝑅𝑆𝑆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C9ED8D-4931-0D47-B587-EF64A3CBB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8694" y="3766804"/>
                <a:ext cx="2102306" cy="672172"/>
              </a:xfrm>
              <a:prstGeom prst="rect">
                <a:avLst/>
              </a:prstGeom>
              <a:blipFill>
                <a:blip r:embed="rId3"/>
                <a:stretch>
                  <a:fillRect l="-6587" t="-120370" b="-18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00CFA-B76C-114C-AFC7-1DB167D402B8}"/>
                  </a:ext>
                </a:extLst>
              </p:cNvPr>
              <p:cNvSpPr txBox="1"/>
              <p:nvPr/>
            </p:nvSpPr>
            <p:spPr>
              <a:xfrm>
                <a:off x="6718694" y="4612275"/>
                <a:ext cx="1735411" cy="672172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𝑇𝑆𝑆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00CFA-B76C-114C-AFC7-1DB167D40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8694" y="4612275"/>
                <a:ext cx="1735411" cy="672172"/>
              </a:xfrm>
              <a:prstGeom prst="rect">
                <a:avLst/>
              </a:prstGeom>
              <a:blipFill>
                <a:blip r:embed="rId4"/>
                <a:stretch>
                  <a:fillRect l="-8696" t="-118519" b="-18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3DC192-87C5-C646-908D-1BEAC6F0CEF1}"/>
                  </a:ext>
                </a:extLst>
              </p:cNvPr>
              <p:cNvSpPr txBox="1"/>
              <p:nvPr/>
            </p:nvSpPr>
            <p:spPr>
              <a:xfrm>
                <a:off x="6410276" y="3457890"/>
                <a:ext cx="616836" cy="246221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3DC192-87C5-C646-908D-1BEAC6F0C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0276" y="3457890"/>
                <a:ext cx="616836" cy="246221"/>
              </a:xfrm>
              <a:prstGeom prst="rect">
                <a:avLst/>
              </a:prstGeom>
              <a:blipFill>
                <a:blip r:embed="rId5"/>
                <a:stretch>
                  <a:fillRect l="-6122" r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28C7CC01-314F-4148-AC69-6CEC270BE10A}"/>
              </a:ext>
            </a:extLst>
          </p:cNvPr>
          <p:cNvSpPr/>
          <p:nvPr/>
        </p:nvSpPr>
        <p:spPr>
          <a:xfrm>
            <a:off x="5889529" y="2534357"/>
            <a:ext cx="3325091" cy="3047729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865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BB956-6B69-174B-B38E-3E448D05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Metrics for Model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67AB-9698-4941-97BD-B8D38DA5E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Mean Squared Error (MSE)</a:t>
            </a:r>
          </a:p>
          <a:p>
            <a:pPr lvl="1"/>
            <a:r>
              <a:rPr lang="en-US" dirty="0"/>
              <a:t>Find the squared error value between predictions and outcomes</a:t>
            </a:r>
          </a:p>
          <a:p>
            <a:pPr lvl="1"/>
            <a:r>
              <a:rPr lang="en-US" dirty="0"/>
              <a:t>MSE gives more weight to large errors which we would say is most likely good (do not care about small difference in actuality) </a:t>
            </a:r>
          </a:p>
          <a:p>
            <a:r>
              <a:rPr lang="en-US" dirty="0"/>
              <a:t>Mean Absolute Error (MAE) </a:t>
            </a:r>
          </a:p>
          <a:p>
            <a:pPr lvl="1"/>
            <a:r>
              <a:rPr lang="en-US" dirty="0"/>
              <a:t>Gives the absolute value of errors </a:t>
            </a:r>
          </a:p>
          <a:p>
            <a:pPr lvl="1"/>
            <a:r>
              <a:rPr lang="en-US" dirty="0"/>
              <a:t>MAE is more robust to outliers in prediction because of the lack of squaring</a:t>
            </a:r>
          </a:p>
          <a:p>
            <a:pPr lvl="1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571D04-E09A-CE41-B1A8-6FC472A0E9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LOOK AT TWO MORE METRICS THAT CAN BE USED WITH REGRESSION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EC0274D-5F43-7643-8806-0F924F735C0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B56A5F-2888-4F4B-9548-3DFBBD9AE331}" type="datetime4">
              <a:rPr lang="en-US" smtClean="0">
                <a:uFillTx/>
              </a:rPr>
              <a:t>October 18, 2021</a:t>
            </a:fld>
            <a:endParaRPr lang="en-US" dirty="0">
              <a:uFillTx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7BEBC90-C53D-7C44-985B-2AD2063B591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24</a:t>
            </a:fld>
            <a:endParaRPr lang="en-US" dirty="0"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79CA31-3559-134C-B85F-645EC77DB6FD}"/>
                  </a:ext>
                </a:extLst>
              </p:cNvPr>
              <p:cNvSpPr txBox="1"/>
              <p:nvPr/>
            </p:nvSpPr>
            <p:spPr>
              <a:xfrm>
                <a:off x="6024164" y="2229544"/>
                <a:ext cx="2335383" cy="756233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79CA31-3559-134C-B85F-645EC77DB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164" y="2229544"/>
                <a:ext cx="2335383" cy="756233"/>
              </a:xfrm>
              <a:prstGeom prst="rect">
                <a:avLst/>
              </a:prstGeom>
              <a:blipFill>
                <a:blip r:embed="rId2"/>
                <a:stretch>
                  <a:fillRect t="-118333" b="-17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8848FD39-A72B-A841-AAFA-BF8986CD18CF}"/>
              </a:ext>
            </a:extLst>
          </p:cNvPr>
          <p:cNvSpPr/>
          <p:nvPr/>
        </p:nvSpPr>
        <p:spPr>
          <a:xfrm>
            <a:off x="5529311" y="2042826"/>
            <a:ext cx="3325091" cy="1088302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81C688-2C28-5E4C-A8B7-8774E02E87E6}"/>
                  </a:ext>
                </a:extLst>
              </p:cNvPr>
              <p:cNvSpPr txBox="1"/>
              <p:nvPr/>
            </p:nvSpPr>
            <p:spPr>
              <a:xfrm>
                <a:off x="6134865" y="3838310"/>
                <a:ext cx="2113977" cy="543162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𝑀𝐴𝐸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81C688-2C28-5E4C-A8B7-8774E02E8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4865" y="3838310"/>
                <a:ext cx="2113977" cy="543162"/>
              </a:xfrm>
              <a:prstGeom prst="rect">
                <a:avLst/>
              </a:prstGeom>
              <a:blipFill>
                <a:blip r:embed="rId3"/>
                <a:stretch>
                  <a:fillRect l="-1786" t="-84091" b="-7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4F5C9457-B208-9644-80D2-3B50FBAF973F}"/>
              </a:ext>
            </a:extLst>
          </p:cNvPr>
          <p:cNvSpPr/>
          <p:nvPr/>
        </p:nvSpPr>
        <p:spPr>
          <a:xfrm>
            <a:off x="5529309" y="3611754"/>
            <a:ext cx="3325091" cy="996275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535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Reminders for this Coming Week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>
          <a:xfrm>
            <a:off x="457200" y="163629"/>
            <a:ext cx="2263140" cy="269356"/>
          </a:xfrm>
        </p:spPr>
        <p:txBody>
          <a:bodyPr/>
          <a:lstStyle/>
          <a:p>
            <a:fld id="{3AD22567-91A2-4E00-B4F1-1E671AB16BD2}" type="datetime4">
              <a:rPr lang="en-US" smtClean="0">
                <a:uFillTx/>
              </a:rPr>
              <a:t>October 18, 2021</a:t>
            </a:fld>
            <a:endParaRPr lang="en-US" dirty="0"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>
          <a:xfrm>
            <a:off x="6951480" y="7372818"/>
            <a:ext cx="2263140" cy="197276"/>
          </a:xfrm>
        </p:spPr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3</a:t>
            </a:fld>
            <a:endParaRPr lang="en-US" dirty="0">
              <a:uFillTx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EAF1A36-B2CE-1148-A7FF-E5F352A42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33151"/>
            <a:ext cx="9144000" cy="4707629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b="1" dirty="0"/>
              <a:t>Reminders</a:t>
            </a:r>
          </a:p>
          <a:p>
            <a:pPr marL="0" indent="0" algn="ctr">
              <a:buNone/>
            </a:pPr>
            <a:r>
              <a:rPr lang="en-US" sz="1600" dirty="0"/>
              <a:t>Turn On Slack Notifications! Please</a:t>
            </a:r>
          </a:p>
          <a:p>
            <a:pPr marL="0" indent="0" algn="ctr">
              <a:buNone/>
            </a:pPr>
            <a:r>
              <a:rPr lang="en-US" sz="1600" b="1" dirty="0"/>
              <a:t>Signup on the USIT portal and pay dues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1600" b="1" dirty="0"/>
              <a:t>Dates</a:t>
            </a:r>
          </a:p>
          <a:p>
            <a:pPr marL="0" indent="0" algn="ctr">
              <a:buNone/>
            </a:pPr>
            <a:r>
              <a:rPr lang="en-US" sz="1600" dirty="0"/>
              <a:t>QMI General Meeting #8 (10/20/21)</a:t>
            </a:r>
          </a:p>
          <a:p>
            <a:pPr marL="0" indent="0" algn="ctr">
              <a:buNone/>
            </a:pPr>
            <a:r>
              <a:rPr lang="en-US" sz="1600" dirty="0"/>
              <a:t>USIT General Meeting #6 (10/19/21) </a:t>
            </a:r>
          </a:p>
          <a:p>
            <a:pPr marL="0" indent="0" algn="ctr">
              <a:buNone/>
            </a:pPr>
            <a:r>
              <a:rPr lang="en-US" sz="1600" dirty="0"/>
              <a:t>Homework #2 Due Before Meeting #8 (10/20/21)</a:t>
            </a:r>
          </a:p>
          <a:p>
            <a:pPr marL="0" indent="0" algn="ctr">
              <a:buNone/>
            </a:pPr>
            <a:r>
              <a:rPr lang="en-US" sz="1600" dirty="0"/>
              <a:t>FY Meeting #1 (10/24/21)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BF4B47-02BE-8E4E-BA61-8EAD59E2C4C2}"/>
              </a:ext>
            </a:extLst>
          </p:cNvPr>
          <p:cNvCxnSpPr/>
          <p:nvPr/>
        </p:nvCxnSpPr>
        <p:spPr>
          <a:xfrm>
            <a:off x="5717894" y="1921399"/>
            <a:ext cx="360089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6659CB5-3407-1344-B433-7A3941E406E7}"/>
              </a:ext>
            </a:extLst>
          </p:cNvPr>
          <p:cNvCxnSpPr/>
          <p:nvPr/>
        </p:nvCxnSpPr>
        <p:spPr>
          <a:xfrm>
            <a:off x="768076" y="1921399"/>
            <a:ext cx="360089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8B740-A27C-6E47-B89C-FD557E46D58D}"/>
              </a:ext>
            </a:extLst>
          </p:cNvPr>
          <p:cNvCxnSpPr/>
          <p:nvPr/>
        </p:nvCxnSpPr>
        <p:spPr>
          <a:xfrm>
            <a:off x="5407307" y="4214286"/>
            <a:ext cx="360089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18344BE-2637-5647-99D2-744913EBA32D}"/>
              </a:ext>
            </a:extLst>
          </p:cNvPr>
          <p:cNvCxnSpPr/>
          <p:nvPr/>
        </p:nvCxnSpPr>
        <p:spPr>
          <a:xfrm>
            <a:off x="1045580" y="4225861"/>
            <a:ext cx="360089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777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79CC6-838D-3349-AA10-856C900B99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79D365-7867-FE41-8039-0F45DEAFDA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757FC8-2C43-0F42-A841-344133F949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F6156B-64D3-5F42-95FA-4015D27B71D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>
                <a:uFillTx/>
              </a:rPr>
              <a:t>October 18, 2021</a:t>
            </a:r>
            <a:endParaRPr lang="en-US" dirty="0">
              <a:uFillTx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772A3-EA72-2B45-A554-EC8BD56199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4</a:t>
            </a:fld>
            <a:endParaRPr 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75588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0728A-D6EF-5E4B-A607-6F9FF070F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Direction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1F507D-10F4-1D4B-9C09-5E325E92AD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HOW WE CAN THINKING ABOUT MODELING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432D13-0D57-D24F-9437-9C210F59856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B56A5F-2888-4F4B-9548-3DFBBD9AE331}" type="datetime4">
              <a:rPr lang="en-US" smtClean="0">
                <a:uFillTx/>
              </a:rPr>
              <a:t>October 18, 2021</a:t>
            </a:fld>
            <a:endParaRPr lang="en-US" dirty="0">
              <a:uFillTx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C268F57-E75D-5649-B94C-3A880F6777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5</a:t>
            </a:fld>
            <a:endParaRPr lang="en-US" dirty="0">
              <a:uFillTx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D9B67AC-CFA9-C646-BCE3-1618283A45FD}"/>
              </a:ext>
            </a:extLst>
          </p:cNvPr>
          <p:cNvSpPr/>
          <p:nvPr/>
        </p:nvSpPr>
        <p:spPr>
          <a:xfrm>
            <a:off x="1334885" y="1981200"/>
            <a:ext cx="2770910" cy="706582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834E2E-ECB2-DC40-934D-38FADF371D54}"/>
              </a:ext>
            </a:extLst>
          </p:cNvPr>
          <p:cNvSpPr txBox="1"/>
          <p:nvPr/>
        </p:nvSpPr>
        <p:spPr>
          <a:xfrm>
            <a:off x="1334885" y="2149825"/>
            <a:ext cx="277091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Regression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F65DFF4-E6A9-0F46-A85B-BBCE9CA1EBC1}"/>
              </a:ext>
            </a:extLst>
          </p:cNvPr>
          <p:cNvSpPr/>
          <p:nvPr/>
        </p:nvSpPr>
        <p:spPr>
          <a:xfrm>
            <a:off x="6123709" y="1981200"/>
            <a:ext cx="2770910" cy="706582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26070B-8555-FA4A-91C8-603B9596700A}"/>
              </a:ext>
            </a:extLst>
          </p:cNvPr>
          <p:cNvSpPr txBox="1"/>
          <p:nvPr/>
        </p:nvSpPr>
        <p:spPr>
          <a:xfrm>
            <a:off x="6123709" y="2149825"/>
            <a:ext cx="277091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Classification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E389219-EB30-1E4C-9A37-F5B8555FD821}"/>
              </a:ext>
            </a:extLst>
          </p:cNvPr>
          <p:cNvSpPr/>
          <p:nvPr/>
        </p:nvSpPr>
        <p:spPr>
          <a:xfrm>
            <a:off x="457200" y="3106783"/>
            <a:ext cx="2263140" cy="460565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CE6E3E2-4D15-DD4F-AFF6-107DC2865B1A}"/>
              </a:ext>
            </a:extLst>
          </p:cNvPr>
          <p:cNvSpPr/>
          <p:nvPr/>
        </p:nvSpPr>
        <p:spPr>
          <a:xfrm>
            <a:off x="3311236" y="3106782"/>
            <a:ext cx="2263140" cy="460565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2CF161F-9031-5241-988C-F306ED745E32}"/>
              </a:ext>
            </a:extLst>
          </p:cNvPr>
          <p:cNvSpPr/>
          <p:nvPr/>
        </p:nvSpPr>
        <p:spPr>
          <a:xfrm>
            <a:off x="457200" y="3924691"/>
            <a:ext cx="2263140" cy="460565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5334854-3B62-D14C-BDE4-3EA34DDE2D4E}"/>
              </a:ext>
            </a:extLst>
          </p:cNvPr>
          <p:cNvSpPr/>
          <p:nvPr/>
        </p:nvSpPr>
        <p:spPr>
          <a:xfrm>
            <a:off x="457200" y="4742599"/>
            <a:ext cx="2263140" cy="460565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11BA635-CCE9-BB44-A461-DFD089AF8352}"/>
              </a:ext>
            </a:extLst>
          </p:cNvPr>
          <p:cNvSpPr/>
          <p:nvPr/>
        </p:nvSpPr>
        <p:spPr>
          <a:xfrm>
            <a:off x="457200" y="5560507"/>
            <a:ext cx="2263140" cy="460565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398890-F1E3-E548-A904-00325000FB9E}"/>
              </a:ext>
            </a:extLst>
          </p:cNvPr>
          <p:cNvSpPr txBox="1"/>
          <p:nvPr/>
        </p:nvSpPr>
        <p:spPr>
          <a:xfrm>
            <a:off x="203315" y="3964313"/>
            <a:ext cx="277091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Linear Regression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3747A3-CA66-204B-B622-BAD164EF0805}"/>
              </a:ext>
            </a:extLst>
          </p:cNvPr>
          <p:cNvSpPr txBox="1"/>
          <p:nvPr/>
        </p:nvSpPr>
        <p:spPr>
          <a:xfrm>
            <a:off x="203315" y="4788215"/>
            <a:ext cx="277091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Logistic Regression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53D336-3F88-6A48-BAFD-540D5A247A54}"/>
              </a:ext>
            </a:extLst>
          </p:cNvPr>
          <p:cNvSpPr txBox="1"/>
          <p:nvPr/>
        </p:nvSpPr>
        <p:spPr>
          <a:xfrm>
            <a:off x="170876" y="5606123"/>
            <a:ext cx="277091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SVM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1D093F-DCA3-F246-83A5-20E89D9DA2F6}"/>
              </a:ext>
            </a:extLst>
          </p:cNvPr>
          <p:cNvSpPr txBox="1"/>
          <p:nvPr/>
        </p:nvSpPr>
        <p:spPr>
          <a:xfrm>
            <a:off x="203315" y="3152399"/>
            <a:ext cx="277091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Supervised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B357C8-B0EC-884B-BD1A-D67CA0D43C8B}"/>
              </a:ext>
            </a:extLst>
          </p:cNvPr>
          <p:cNvSpPr txBox="1"/>
          <p:nvPr/>
        </p:nvSpPr>
        <p:spPr>
          <a:xfrm>
            <a:off x="3057351" y="3152399"/>
            <a:ext cx="277091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Unsupervised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BAD2112-D1C4-CC4B-915B-6B0491F79BB8}"/>
              </a:ext>
            </a:extLst>
          </p:cNvPr>
          <p:cNvCxnSpPr>
            <a:stCxn id="9" idx="2"/>
            <a:endCxn id="20" idx="0"/>
          </p:cNvCxnSpPr>
          <p:nvPr/>
        </p:nvCxnSpPr>
        <p:spPr>
          <a:xfrm>
            <a:off x="2720340" y="2687782"/>
            <a:ext cx="1722466" cy="419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C635FCC-5B6C-D14C-977C-69FB66A19484}"/>
              </a:ext>
            </a:extLst>
          </p:cNvPr>
          <p:cNvCxnSpPr>
            <a:cxnSpLocks/>
            <a:stCxn id="9" idx="2"/>
            <a:endCxn id="19" idx="0"/>
          </p:cNvCxnSpPr>
          <p:nvPr/>
        </p:nvCxnSpPr>
        <p:spPr>
          <a:xfrm flipH="1">
            <a:off x="1588770" y="2687782"/>
            <a:ext cx="1131570" cy="4190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750A2C2-4372-AB4D-B55C-9309A65EFB87}"/>
              </a:ext>
            </a:extLst>
          </p:cNvPr>
          <p:cNvCxnSpPr>
            <a:cxnSpLocks/>
          </p:cNvCxnSpPr>
          <p:nvPr/>
        </p:nvCxnSpPr>
        <p:spPr>
          <a:xfrm>
            <a:off x="2900221" y="3152399"/>
            <a:ext cx="0" cy="28686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D29FEFEC-F347-CC49-B5D9-085A3634B1B6}"/>
              </a:ext>
            </a:extLst>
          </p:cNvPr>
          <p:cNvSpPr/>
          <p:nvPr/>
        </p:nvSpPr>
        <p:spPr>
          <a:xfrm>
            <a:off x="5721927" y="1562199"/>
            <a:ext cx="3879273" cy="5281946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825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C4D37-0057-AD42-987A-EC966B77D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6FFA7-F36C-F546-9EAA-B8F204E6B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use regression to predict a dependent variable from one, or many, independent variables </a:t>
            </a:r>
          </a:p>
          <a:p>
            <a:pPr lvl="1"/>
            <a:r>
              <a:rPr lang="en-US" dirty="0"/>
              <a:t>Denote the true value as y and the predicted response as y-hat </a:t>
            </a:r>
          </a:p>
          <a:p>
            <a:pPr lvl="1"/>
            <a:r>
              <a:rPr lang="en-US" dirty="0"/>
              <a:t>Thus we can make a prediction of y-hat based on a linear combination of x variables </a:t>
            </a:r>
          </a:p>
          <a:p>
            <a:r>
              <a:rPr lang="en-US" dirty="0"/>
              <a:t>As a general rule a well fit regression does not imply a level of causation </a:t>
            </a:r>
          </a:p>
          <a:p>
            <a:pPr lvl="1"/>
            <a:r>
              <a:rPr lang="en-US" dirty="0"/>
              <a:t>There are four requirements for a relationship to be causation (and an addition six for time series)</a:t>
            </a:r>
          </a:p>
          <a:p>
            <a:pPr lvl="1"/>
            <a:r>
              <a:rPr lang="en-US" dirty="0"/>
              <a:t>A successful regression does imply correlation (which is bidirectional) </a:t>
            </a:r>
          </a:p>
          <a:p>
            <a:r>
              <a:rPr lang="en-US" dirty="0"/>
              <a:t>We will go over some intro linear regressions, the math behind them, and best use cases</a:t>
            </a:r>
          </a:p>
          <a:p>
            <a:r>
              <a:rPr lang="en-US" dirty="0"/>
              <a:t>Regression cases can often be reframed as classification questions </a:t>
            </a:r>
          </a:p>
          <a:p>
            <a:pPr lvl="1"/>
            <a:r>
              <a:rPr lang="en-US" dirty="0"/>
              <a:t>e.g. Predicting height from weight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E113D7-5C9A-4549-BAFA-60950828F6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REGRESSIONS ARE A METHOD OF FINDING CORRELATION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01AB60E-9CCF-264F-BD28-2FDCA559B80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B56A5F-2888-4F4B-9548-3DFBBD9AE331}" type="datetime4">
              <a:rPr lang="en-US" smtClean="0">
                <a:uFillTx/>
              </a:rPr>
              <a:t>October 18, 2021</a:t>
            </a:fld>
            <a:endParaRPr lang="en-US" dirty="0">
              <a:uFillTx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982026-C0F1-1049-B811-2F3515D80B0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6</a:t>
            </a:fld>
            <a:endParaRPr 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89474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D3158-04EF-DB46-8338-B843C6725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of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9A7C8C-790F-154C-A3CB-17E2D22FC1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86691"/>
                <a:ext cx="4423719" cy="52791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assumptions are: </a:t>
                </a:r>
              </a:p>
              <a:p>
                <a:pPr lvl="1"/>
                <a:r>
                  <a:rPr lang="en-US" dirty="0"/>
                  <a:t>A linear relationship</a:t>
                </a:r>
              </a:p>
              <a:p>
                <a:pPr lvl="2"/>
                <a:r>
                  <a:rPr lang="en-US" dirty="0"/>
                  <a:t>We not looking for nonlinear relationships in a linear model </a:t>
                </a:r>
              </a:p>
              <a:p>
                <a:pPr lvl="1"/>
                <a:r>
                  <a:rPr lang="en-US" dirty="0"/>
                  <a:t>Multivariate normality </a:t>
                </a:r>
              </a:p>
              <a:p>
                <a:pPr lvl="2"/>
                <a:r>
                  <a:rPr lang="en-US" dirty="0"/>
                  <a:t>We expect our data to have a normal curve; generalize to all variables </a:t>
                </a:r>
              </a:p>
              <a:p>
                <a:pPr lvl="2"/>
                <a:r>
                  <a:rPr lang="en-US" dirty="0"/>
                  <a:t>If this is not true than there is an underlaying systematic trend that our model does not predict</a:t>
                </a:r>
              </a:p>
              <a:p>
                <a:pPr lvl="1"/>
                <a:r>
                  <a:rPr lang="en-US" dirty="0"/>
                  <a:t>Little no multicollinearity (we can deal with this)</a:t>
                </a:r>
              </a:p>
              <a:p>
                <a:pPr lvl="1"/>
                <a:r>
                  <a:rPr lang="en-US" dirty="0"/>
                  <a:t>No autocorrelation </a:t>
                </a:r>
              </a:p>
              <a:p>
                <a:pPr lvl="2"/>
                <a:r>
                  <a:rPr lang="en-US" dirty="0"/>
                  <a:t>Autocorrelation is the degree of a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can be predicted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𝑙𝑎𝑔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Homoscedasticity </a:t>
                </a:r>
              </a:p>
              <a:p>
                <a:pPr lvl="2"/>
                <a:r>
                  <a:rPr lang="en-US" dirty="0"/>
                  <a:t>Error term must be equal across observations of the x</a:t>
                </a:r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9A7C8C-790F-154C-A3CB-17E2D22FC1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86691"/>
                <a:ext cx="4423719" cy="5279127"/>
              </a:xfrm>
              <a:blipFill>
                <a:blip r:embed="rId2"/>
                <a:stretch>
                  <a:fillRect l="-287" t="-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C23D8A-35FE-1747-973F-5EDFF1D5AE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LINEAR MODES HAVE FOUR ASSUMPTIONS ABOUT THEIR DATA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7FC316E-F998-8B49-B1D1-9D04B781953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B56A5F-2888-4F4B-9548-3DFBBD9AE331}" type="datetime4">
              <a:rPr lang="en-US" smtClean="0">
                <a:uFillTx/>
              </a:rPr>
              <a:t>October 18, 2021</a:t>
            </a:fld>
            <a:endParaRPr lang="en-US" dirty="0">
              <a:uFillTx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15C5F46-8CB6-A549-879B-1A874A18117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7</a:t>
            </a:fld>
            <a:endParaRPr lang="en-US" dirty="0">
              <a:uFillTx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5D4AF3-1E9A-5449-AA1A-82CDC7929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427" y="1571436"/>
            <a:ext cx="4101063" cy="25070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42C466-3CB6-5D45-A0FC-D595B3A29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418" y="4856486"/>
            <a:ext cx="5430982" cy="155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41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8A1EA-1E73-6E41-AEB3-681411405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Ordinary Least Squares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89D3E-79F0-BA4A-9ABD-2C1FF2C93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86691"/>
            <a:ext cx="4423719" cy="515811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OLS uses a minimize optimization function to reduce the absolutely value of the residuals </a:t>
            </a:r>
          </a:p>
          <a:p>
            <a:r>
              <a:rPr lang="en-US" dirty="0"/>
              <a:t>Define residuals as the absolute value of the different between y minus y-hat </a:t>
            </a:r>
          </a:p>
          <a:p>
            <a:r>
              <a:rPr lang="en-US" dirty="0"/>
              <a:t>We find the square of residuals because we do not want them to “cancel out” </a:t>
            </a:r>
          </a:p>
          <a:p>
            <a:r>
              <a:rPr lang="en-US" dirty="0"/>
              <a:t>Issues with OLS regression: </a:t>
            </a:r>
          </a:p>
          <a:p>
            <a:pPr lvl="1"/>
            <a:r>
              <a:rPr lang="en-US" dirty="0"/>
              <a:t>High degree of sensitivity to outliers </a:t>
            </a:r>
          </a:p>
          <a:p>
            <a:pPr lvl="1"/>
            <a:r>
              <a:rPr lang="en-US" dirty="0"/>
              <a:t>Assumes a normal distribution of noncorrelated error terms</a:t>
            </a:r>
          </a:p>
          <a:p>
            <a:pPr lvl="1"/>
            <a:r>
              <a:rPr lang="en-US" dirty="0"/>
              <a:t>Assumes input data normality</a:t>
            </a:r>
          </a:p>
          <a:p>
            <a:pPr lvl="1"/>
            <a:r>
              <a:rPr lang="en-US" dirty="0"/>
              <a:t>Little justification in most cases for squared error being the correct measure of model success</a:t>
            </a:r>
          </a:p>
          <a:p>
            <a:r>
              <a:rPr lang="en-US" dirty="0"/>
              <a:t>Outliers is an important question for OLS, there are a few ways to deal with outliers: </a:t>
            </a:r>
          </a:p>
          <a:p>
            <a:pPr lvl="1"/>
            <a:r>
              <a:rPr lang="en-US" dirty="0"/>
              <a:t>Removal </a:t>
            </a:r>
          </a:p>
          <a:p>
            <a:pPr lvl="1"/>
            <a:r>
              <a:rPr lang="en-US" dirty="0"/>
              <a:t>Normalizing the data (point movement) </a:t>
            </a:r>
          </a:p>
          <a:p>
            <a:pPr lvl="1"/>
            <a:r>
              <a:rPr lang="en-US" dirty="0"/>
              <a:t>Using a different mode (e.g. Ridge)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126B66-B0C7-9E4D-A8C0-59A08B8BC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PROBABLY THE MODEL YOU HAVE BEEN INTERESTED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287C8B0-5A9B-BA43-8A5B-507F902421F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B56A5F-2888-4F4B-9548-3DFBBD9AE331}" type="datetime4">
              <a:rPr lang="en-US" smtClean="0">
                <a:uFillTx/>
              </a:rPr>
              <a:t>October 18, 2021</a:t>
            </a:fld>
            <a:endParaRPr lang="en-US" dirty="0">
              <a:uFillTx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0BDB48D-D012-324A-A0BF-F254F4A87C9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8</a:t>
            </a:fld>
            <a:endParaRPr lang="en-US" dirty="0"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30F4E8D-3926-8A46-9BFE-A27CDB7266A5}"/>
                  </a:ext>
                </a:extLst>
              </p:cNvPr>
              <p:cNvSpPr txBox="1"/>
              <p:nvPr/>
            </p:nvSpPr>
            <p:spPr>
              <a:xfrm>
                <a:off x="6198281" y="1786691"/>
                <a:ext cx="1524392" cy="375296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30F4E8D-3926-8A46-9BFE-A27CDB726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281" y="1786691"/>
                <a:ext cx="1524392" cy="375296"/>
              </a:xfrm>
              <a:prstGeom prst="rect">
                <a:avLst/>
              </a:prstGeom>
              <a:blipFill>
                <a:blip r:embed="rId2"/>
                <a:stretch>
                  <a:fillRect l="-2479" r="-826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8BBF9B-9A19-9D47-9B8B-0A83967ED096}"/>
                  </a:ext>
                </a:extLst>
              </p:cNvPr>
              <p:cNvSpPr txBox="1"/>
              <p:nvPr/>
            </p:nvSpPr>
            <p:spPr>
              <a:xfrm>
                <a:off x="6198281" y="2386479"/>
                <a:ext cx="3402919" cy="298415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8BBF9B-9A19-9D47-9B8B-0A83967ED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281" y="2386479"/>
                <a:ext cx="3402919" cy="298415"/>
              </a:xfrm>
              <a:prstGeom prst="rect">
                <a:avLst/>
              </a:prstGeom>
              <a:blipFill>
                <a:blip r:embed="rId3"/>
                <a:stretch>
                  <a:fillRect l="-372" t="-12500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73E3A7-3C61-6344-BC07-97565DC20F89}"/>
                  </a:ext>
                </a:extLst>
              </p:cNvPr>
              <p:cNvSpPr txBox="1"/>
              <p:nvPr/>
            </p:nvSpPr>
            <p:spPr>
              <a:xfrm>
                <a:off x="6198281" y="2909386"/>
                <a:ext cx="2445862" cy="318164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73E3A7-3C61-6344-BC07-97565DC20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281" y="2909386"/>
                <a:ext cx="2445862" cy="318164"/>
              </a:xfrm>
              <a:prstGeom prst="rect">
                <a:avLst/>
              </a:prstGeom>
              <a:blipFill>
                <a:blip r:embed="rId4"/>
                <a:stretch>
                  <a:fillRect l="-515" r="-15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3162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62C76-E066-DC4D-A2FA-5BF4D2F21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Multicollinearity (Part One)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2D858-5AD5-DE46-9034-7C37806DF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Multicollinearity is when 2+ of the independent variables are correlated with each other</a:t>
            </a:r>
          </a:p>
          <a:p>
            <a:r>
              <a:rPr lang="en-US" dirty="0"/>
              <a:t>This arises in two main ways: </a:t>
            </a:r>
          </a:p>
          <a:p>
            <a:pPr lvl="1"/>
            <a:r>
              <a:rPr lang="en-US" dirty="0"/>
              <a:t>Structural: If you are creating a variable from another than they will more than likely be colinear</a:t>
            </a:r>
          </a:p>
          <a:p>
            <a:pPr lvl="1"/>
            <a:r>
              <a:rPr lang="en-US" dirty="0"/>
              <a:t>Data-Collection: If you are collecting data from the wild often there will be confounders that relate possible variables to each other </a:t>
            </a:r>
          </a:p>
          <a:p>
            <a:r>
              <a:rPr lang="en-US" dirty="0"/>
              <a:t>Effects of multicollinearity: </a:t>
            </a:r>
          </a:p>
          <a:p>
            <a:pPr lvl="1"/>
            <a:r>
              <a:rPr lang="en-US" dirty="0"/>
              <a:t>It inflates your error terms because no every error “happens twice” </a:t>
            </a:r>
          </a:p>
          <a:p>
            <a:pPr lvl="1"/>
            <a:r>
              <a:rPr lang="en-US" dirty="0"/>
              <a:t>Leads to unfair responses in y-hat based on small changes in an independent variables </a:t>
            </a:r>
          </a:p>
          <a:p>
            <a:r>
              <a:rPr lang="en-US" dirty="0"/>
              <a:t>We can find it using variance influence factor (VIF) which measure the relationship of correlation between variables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35FF4E-0CE9-454A-BDAD-E5FEF175A6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COMMON PROBLEM IN STATISTICS AND DATA COLLECTION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64AC43E-BC4D-4645-9B27-2B0EDF02EDE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B56A5F-2888-4F4B-9548-3DFBBD9AE331}" type="datetime4">
              <a:rPr lang="en-US" smtClean="0">
                <a:uFillTx/>
              </a:rPr>
              <a:t>October 18, 2021</a:t>
            </a:fld>
            <a:endParaRPr lang="en-US" dirty="0">
              <a:uFillTx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6B711BE-48F9-B24C-A1CD-EA04C25398F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2331785-045B-4B11-B148-1077469B9C9F}" type="slidenum">
              <a:rPr lang="en-US" smtClean="0">
                <a:uFillTx/>
              </a:rPr>
              <a:pPr/>
              <a:t>9</a:t>
            </a:fld>
            <a:endParaRPr lang="en-US" dirty="0">
              <a:uFillTx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1CDED3-4870-4893-A11D-0AC4114ED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6992" y="2602362"/>
            <a:ext cx="3877628" cy="317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45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QMI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D5787"/>
      </a:accent1>
      <a:accent2>
        <a:srgbClr val="153261"/>
      </a:accent2>
      <a:accent3>
        <a:srgbClr val="5086DE"/>
      </a:accent3>
      <a:accent4>
        <a:srgbClr val="6D8DC1"/>
      </a:accent4>
      <a:accent5>
        <a:srgbClr val="DE2226"/>
      </a:accent5>
      <a:accent6>
        <a:srgbClr val="C90303"/>
      </a:accent6>
      <a:hlink>
        <a:srgbClr val="5086DE"/>
      </a:hlink>
      <a:folHlink>
        <a:srgbClr val="6D8DC1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1744</TotalTime>
  <Words>2738</Words>
  <Application>Microsoft Macintosh PowerPoint</Application>
  <PresentationFormat>Custom</PresentationFormat>
  <Paragraphs>304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Cambria Math</vt:lpstr>
      <vt:lpstr>Segoe UI Light</vt:lpstr>
      <vt:lpstr>Wingdings</vt:lpstr>
      <vt:lpstr>Wingdings 3</vt:lpstr>
      <vt:lpstr>Office Theme</vt:lpstr>
      <vt:lpstr>General Meeting #</vt:lpstr>
      <vt:lpstr>Before Breakout Meetings</vt:lpstr>
      <vt:lpstr>Reminders for this Coming Week</vt:lpstr>
      <vt:lpstr>Introduction to Regression</vt:lpstr>
      <vt:lpstr>Our Direction</vt:lpstr>
      <vt:lpstr>Regression Introduction </vt:lpstr>
      <vt:lpstr>Assumptions of Linear Models</vt:lpstr>
      <vt:lpstr>Ordinary Least Squares</vt:lpstr>
      <vt:lpstr>Multicollinearity (Part One)</vt:lpstr>
      <vt:lpstr>Multicollinearity (Part Two)</vt:lpstr>
      <vt:lpstr>Model Fit - Training and Testing </vt:lpstr>
      <vt:lpstr>Bias and Variance Creating Error</vt:lpstr>
      <vt:lpstr>Ridge Regression (Part One)</vt:lpstr>
      <vt:lpstr>Ridge Regression (Part Two)</vt:lpstr>
      <vt:lpstr>Lasso Regression</vt:lpstr>
      <vt:lpstr>Cross-Validation</vt:lpstr>
      <vt:lpstr>Uniqueness versus Stability</vt:lpstr>
      <vt:lpstr>Multi-Task Lasso</vt:lpstr>
      <vt:lpstr>ElasticNet (Part One)</vt:lpstr>
      <vt:lpstr>ElasticNet (Part Two)</vt:lpstr>
      <vt:lpstr>Least Angle Regression</vt:lpstr>
      <vt:lpstr>Important Takeaways</vt:lpstr>
      <vt:lpstr>R-Squared is Not Great</vt:lpstr>
      <vt:lpstr>Different Metrics for Model Success</vt:lpstr>
    </vt:vector>
  </TitlesOfParts>
  <Company>Evercore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Cheng, Catherine</dc:creator>
  <cp:lastModifiedBy>Alexander Nelson</cp:lastModifiedBy>
  <cp:revision>82</cp:revision>
  <dcterms:created xsi:type="dcterms:W3CDTF">2019-07-31T14:17:10Z</dcterms:created>
  <dcterms:modified xsi:type="dcterms:W3CDTF">2021-10-18T21:56:09Z</dcterms:modified>
</cp:coreProperties>
</file>